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7" r:id="rId1"/>
    <p:sldMasterId id="2147483707" r:id="rId2"/>
    <p:sldMasterId id="2147483709" r:id="rId3"/>
  </p:sldMasterIdLst>
  <p:notesMasterIdLst>
    <p:notesMasterId r:id="rId19"/>
  </p:notesMasterIdLst>
  <p:sldIdLst>
    <p:sldId id="257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8" r:id="rId12"/>
    <p:sldId id="269" r:id="rId13"/>
    <p:sldId id="270" r:id="rId14"/>
    <p:sldId id="273" r:id="rId15"/>
    <p:sldId id="274" r:id="rId16"/>
    <p:sldId id="276" r:id="rId17"/>
    <p:sldId id="258" r:id="rId18"/>
  </p:sldIdLst>
  <p:sldSz cx="9144000" cy="5145088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7405"/>
    <a:srgbClr val="8E2514"/>
    <a:srgbClr val="9E180E"/>
    <a:srgbClr val="B9E7FD"/>
    <a:srgbClr val="FFFFFF"/>
    <a:srgbClr val="00B050"/>
    <a:srgbClr val="FFFF66"/>
    <a:srgbClr val="C1DF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74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2782F5-A916-4653-9283-0B21DAE59FD2}" type="datetimeFigureOut">
              <a:rPr lang="fr-FR" smtClean="0"/>
              <a:t>2020-05-20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574675" y="1336675"/>
            <a:ext cx="64103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CBF42-708B-4E44-B726-068829AEE59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1636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CBF42-708B-4E44-B726-068829AEE59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0338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2" y="4802082"/>
            <a:ext cx="9141619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2204"/>
            <a:ext cx="9141619" cy="48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31F701-4968-46AE-B777-6FB50F0714C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0AEBC926-49BC-4890-ADE2-C02F78541D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921" y="1616763"/>
            <a:ext cx="7543800" cy="10884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6000"/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3F3BEDD-3280-49C7-BA47-A9F8858CDC01}"/>
              </a:ext>
            </a:extLst>
          </p:cNvPr>
          <p:cNvCxnSpPr/>
          <p:nvPr userDrawn="1"/>
        </p:nvCxnSpPr>
        <p:spPr>
          <a:xfrm>
            <a:off x="798921" y="2710731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A7C32FB1-E2FF-4CF3-95D1-5E311C2865EA}"/>
              </a:ext>
            </a:extLst>
          </p:cNvPr>
          <p:cNvSpPr txBox="1"/>
          <p:nvPr userDrawn="1"/>
        </p:nvSpPr>
        <p:spPr>
          <a:xfrm>
            <a:off x="4140254" y="4846335"/>
            <a:ext cx="8611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  <a:latin typeface="+mj-lt"/>
              </a:rPr>
              <a:t>MESTRE Eloïse</a:t>
            </a:r>
          </a:p>
          <a:p>
            <a:endParaRPr lang="fr-F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504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2" y="4802082"/>
            <a:ext cx="9141619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2204"/>
            <a:ext cx="9141619" cy="48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9E5BD84-DC66-4CA9-B14F-F778A3BA3AF2}"/>
              </a:ext>
            </a:extLst>
          </p:cNvPr>
          <p:cNvCxnSpPr/>
          <p:nvPr userDrawn="1"/>
        </p:nvCxnSpPr>
        <p:spPr>
          <a:xfrm>
            <a:off x="675048" y="716623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5FE470C6-3407-4B39-9256-D7CBAE76B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48" y="144379"/>
            <a:ext cx="7543800" cy="6944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4800"/>
            </a:lvl1pPr>
          </a:lstStyle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93E4BC1-6F4E-4747-84E8-D99E0587545F}"/>
              </a:ext>
            </a:extLst>
          </p:cNvPr>
          <p:cNvSpPr txBox="1"/>
          <p:nvPr userDrawn="1"/>
        </p:nvSpPr>
        <p:spPr>
          <a:xfrm>
            <a:off x="4140254" y="4846335"/>
            <a:ext cx="8611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  <a:latin typeface="+mj-lt"/>
              </a:rPr>
              <a:t>MESTRE Eloïse</a:t>
            </a:r>
          </a:p>
          <a:p>
            <a:endParaRPr lang="fr-F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3207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81" y="-1"/>
            <a:ext cx="9141619" cy="38444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0" y="3844412"/>
            <a:ext cx="9141619" cy="480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9E5BD84-DC66-4CA9-B14F-F778A3BA3AF2}"/>
              </a:ext>
            </a:extLst>
          </p:cNvPr>
          <p:cNvCxnSpPr/>
          <p:nvPr userDrawn="1"/>
        </p:nvCxnSpPr>
        <p:spPr>
          <a:xfrm>
            <a:off x="659006" y="572244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5FE470C6-3407-4B39-9256-D7CBAE76B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844412"/>
            <a:ext cx="7543800" cy="457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Merci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967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2082"/>
            <a:ext cx="9144000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2204"/>
            <a:ext cx="9144001" cy="49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6586" y="1611199"/>
            <a:ext cx="7543800" cy="10884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6335"/>
            <a:ext cx="3617103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MESTRE Eloïse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F6E0C2E-DB01-42C5-AD9A-A992C3E17B5B}"/>
              </a:ext>
            </a:extLst>
          </p:cNvPr>
          <p:cNvCxnSpPr/>
          <p:nvPr userDrawn="1"/>
        </p:nvCxnSpPr>
        <p:spPr>
          <a:xfrm>
            <a:off x="1196586" y="2699603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61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2082"/>
            <a:ext cx="9144000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2204"/>
            <a:ext cx="9144001" cy="49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321" y="114496"/>
            <a:ext cx="7543800" cy="4577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Titre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6335"/>
            <a:ext cx="3617103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MESTRE Eloïse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F6E0C2E-DB01-42C5-AD9A-A992C3E17B5B}"/>
              </a:ext>
            </a:extLst>
          </p:cNvPr>
          <p:cNvCxnSpPr/>
          <p:nvPr userDrawn="1"/>
        </p:nvCxnSpPr>
        <p:spPr>
          <a:xfrm>
            <a:off x="659006" y="572244"/>
            <a:ext cx="75438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376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28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2082"/>
            <a:ext cx="9144000" cy="343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2204"/>
            <a:ext cx="9144001" cy="49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6335"/>
            <a:ext cx="3617103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MESTRE Eloïse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6335"/>
            <a:ext cx="984019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997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28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www.youtube.com/watch?v=jI__JY7pqOM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www.youtube.com/watch?v=jI__JY7pqO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s://www.youtube.com/watch?v=jI__JY7pqOM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3A679E2-BCF3-45FF-9846-55A224C82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5344" y="4846335"/>
            <a:ext cx="984019" cy="273928"/>
          </a:xfrm>
        </p:spPr>
        <p:txBody>
          <a:bodyPr/>
          <a:lstStyle/>
          <a:p>
            <a:fld id="{9A31F701-4968-46AE-B777-6FB50F0714C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649B183-356E-41EB-B214-68910814D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460" y="1695451"/>
            <a:ext cx="8345079" cy="1088404"/>
          </a:xfrm>
        </p:spPr>
        <p:txBody>
          <a:bodyPr>
            <a:noAutofit/>
          </a:bodyPr>
          <a:lstStyle/>
          <a:p>
            <a:pPr algn="ctr"/>
            <a:r>
              <a:rPr lang="fr-FR" b="1" dirty="0"/>
              <a:t>Classification périodique </a:t>
            </a:r>
            <a:endParaRPr lang="fr-FR" sz="48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7AC654D-D0E1-4F64-B9D3-25446D986FCD}"/>
              </a:ext>
            </a:extLst>
          </p:cNvPr>
          <p:cNvSpPr txBox="1"/>
          <p:nvPr/>
        </p:nvSpPr>
        <p:spPr>
          <a:xfrm>
            <a:off x="5418767" y="2783855"/>
            <a:ext cx="2923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Agrégation 2020</a:t>
            </a:r>
          </a:p>
        </p:txBody>
      </p:sp>
    </p:spTree>
    <p:extLst>
      <p:ext uri="{BB962C8B-B14F-4D97-AF65-F5344CB8AC3E}">
        <p14:creationId xmlns:p14="http://schemas.microsoft.com/office/powerpoint/2010/main" val="2241335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28">
            <a:extLst>
              <a:ext uri="{FF2B5EF4-FFF2-40B4-BE49-F238E27FC236}">
                <a16:creationId xmlns:a16="http://schemas.microsoft.com/office/drawing/2014/main" id="{7FC162F7-97E9-4872-9408-A7124A3F5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616" y="1553404"/>
            <a:ext cx="800100" cy="2790825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AC64FE5-7879-4689-B214-6A49FCB04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D7C411B-8717-4C66-B2A5-6BF3EBAD4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Nature de I</a:t>
            </a:r>
            <a:r>
              <a:rPr lang="fr-FR" baseline="-25000" dirty="0"/>
              <a:t>2</a:t>
            </a:r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E31FE55F-8FF7-4843-8B48-7FECA5D3F2F6}"/>
              </a:ext>
            </a:extLst>
          </p:cNvPr>
          <p:cNvGrpSpPr/>
          <p:nvPr/>
        </p:nvGrpSpPr>
        <p:grpSpPr>
          <a:xfrm>
            <a:off x="2107543" y="1461328"/>
            <a:ext cx="963898" cy="2882901"/>
            <a:chOff x="675048" y="1401155"/>
            <a:chExt cx="963898" cy="2882901"/>
          </a:xfrm>
        </p:grpSpPr>
        <p:grpSp>
          <p:nvGrpSpPr>
            <p:cNvPr id="4" name="Groupe 32">
              <a:extLst>
                <a:ext uri="{FF2B5EF4-FFF2-40B4-BE49-F238E27FC236}">
                  <a16:creationId xmlns:a16="http://schemas.microsoft.com/office/drawing/2014/main" id="{7CF49AFC-859A-4926-89F2-59BA29D463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5048" y="1401155"/>
              <a:ext cx="857250" cy="2882901"/>
              <a:chOff x="215901" y="1709447"/>
              <a:chExt cx="571500" cy="2090602"/>
            </a:xfrm>
          </p:grpSpPr>
          <p:pic>
            <p:nvPicPr>
              <p:cNvPr id="5" name="Image 18">
                <a:extLst>
                  <a:ext uri="{FF2B5EF4-FFF2-40B4-BE49-F238E27FC236}">
                    <a16:creationId xmlns:a16="http://schemas.microsoft.com/office/drawing/2014/main" id="{647C6294-0FEE-4B34-81E3-EFB0A450B8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523" r="38635" b="3609"/>
              <a:stretch>
                <a:fillRect/>
              </a:stretch>
            </p:blipFill>
            <p:spPr bwMode="auto">
              <a:xfrm>
                <a:off x="215901" y="1709447"/>
                <a:ext cx="571500" cy="20906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B69DDBE-2C4E-466E-8E6C-86CE3CB9885D}"/>
                  </a:ext>
                </a:extLst>
              </p:cNvPr>
              <p:cNvSpPr/>
              <p:nvPr/>
            </p:nvSpPr>
            <p:spPr>
              <a:xfrm>
                <a:off x="358776" y="3219710"/>
                <a:ext cx="315913" cy="421832"/>
              </a:xfrm>
              <a:prstGeom prst="rect">
                <a:avLst/>
              </a:prstGeom>
              <a:solidFill>
                <a:srgbClr val="8E25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E25DCAD3-4D88-40A3-BF0E-B68D48F59964}"/>
                  </a:ext>
                </a:extLst>
              </p:cNvPr>
              <p:cNvSpPr/>
              <p:nvPr/>
            </p:nvSpPr>
            <p:spPr>
              <a:xfrm>
                <a:off x="358776" y="3481422"/>
                <a:ext cx="315913" cy="267830"/>
              </a:xfrm>
              <a:prstGeom prst="ellipse">
                <a:avLst/>
              </a:prstGeom>
              <a:solidFill>
                <a:srgbClr val="8E25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D06E81B6-61D1-445F-A6EF-7B3999F95514}"/>
                </a:ext>
              </a:extLst>
            </p:cNvPr>
            <p:cNvSpPr txBox="1"/>
            <p:nvPr/>
          </p:nvSpPr>
          <p:spPr>
            <a:xfrm>
              <a:off x="996009" y="3603812"/>
              <a:ext cx="6429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aseline="30000" dirty="0"/>
                <a:t>I</a:t>
              </a:r>
              <a:r>
                <a:rPr lang="fr-FR" sz="2400" baseline="-25000" dirty="0"/>
                <a:t>2</a:t>
              </a:r>
              <a:endParaRPr lang="fr-FR" sz="2400" dirty="0"/>
            </a:p>
          </p:txBody>
        </p:sp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75BAA2ED-2A4E-4DD4-99F7-879DAE37A220}"/>
              </a:ext>
            </a:extLst>
          </p:cNvPr>
          <p:cNvSpPr txBox="1"/>
          <p:nvPr/>
        </p:nvSpPr>
        <p:spPr>
          <a:xfrm>
            <a:off x="3241602" y="775278"/>
            <a:ext cx="1864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ions thiosulfates S</a:t>
            </a:r>
            <a:r>
              <a:rPr lang="fr-FR" baseline="-25000" dirty="0"/>
              <a:t>2</a:t>
            </a:r>
            <a:r>
              <a:rPr lang="fr-FR" dirty="0"/>
              <a:t>O</a:t>
            </a:r>
            <a:r>
              <a:rPr lang="fr-FR" baseline="-25000" dirty="0"/>
              <a:t>3</a:t>
            </a:r>
            <a:r>
              <a:rPr lang="fr-FR" baseline="30000" dirty="0"/>
              <a:t>2-</a:t>
            </a:r>
            <a:r>
              <a:rPr lang="fr-FR" dirty="0"/>
              <a:t> </a:t>
            </a:r>
          </a:p>
        </p:txBody>
      </p:sp>
      <p:grpSp>
        <p:nvGrpSpPr>
          <p:cNvPr id="14" name="Grouper 22">
            <a:extLst>
              <a:ext uri="{FF2B5EF4-FFF2-40B4-BE49-F238E27FC236}">
                <a16:creationId xmlns:a16="http://schemas.microsoft.com/office/drawing/2014/main" id="{860A343E-42BD-47A4-91D0-778433A5FE97}"/>
              </a:ext>
            </a:extLst>
          </p:cNvPr>
          <p:cNvGrpSpPr/>
          <p:nvPr/>
        </p:nvGrpSpPr>
        <p:grpSpPr>
          <a:xfrm>
            <a:off x="2536167" y="944822"/>
            <a:ext cx="1397361" cy="2201841"/>
            <a:chOff x="1265277" y="1652669"/>
            <a:chExt cx="1191646" cy="2257653"/>
          </a:xfrm>
        </p:grpSpPr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44974926-BA63-4E81-B634-87126081BC3D}"/>
                </a:ext>
              </a:extLst>
            </p:cNvPr>
            <p:cNvSpPr/>
            <p:nvPr/>
          </p:nvSpPr>
          <p:spPr>
            <a:xfrm rot="16552064">
              <a:off x="738034" y="2191433"/>
              <a:ext cx="2257653" cy="1180125"/>
            </a:xfrm>
            <a:prstGeom prst="arc">
              <a:avLst/>
            </a:prstGeom>
            <a:ln w="2857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8841A3E4-633F-46CA-A068-54C9BEF76B04}"/>
                </a:ext>
              </a:extLst>
            </p:cNvPr>
            <p:cNvCxnSpPr>
              <a:stCxn id="15" idx="0"/>
            </p:cNvCxnSpPr>
            <p:nvPr/>
          </p:nvCxnSpPr>
          <p:spPr>
            <a:xfrm flipH="1">
              <a:off x="1265277" y="2721172"/>
              <a:ext cx="14613" cy="204522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F1F27E90-4765-4082-A69C-18411127CEF4}"/>
              </a:ext>
            </a:extLst>
          </p:cNvPr>
          <p:cNvSpPr/>
          <p:nvPr/>
        </p:nvSpPr>
        <p:spPr>
          <a:xfrm>
            <a:off x="3394109" y="2645558"/>
            <a:ext cx="1337496" cy="4881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6313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10EA9D1-258A-4EC8-B952-EEC759939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7ECE0A4-446C-410A-A067-EAC692130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91600" cy="694497"/>
          </a:xfrm>
        </p:spPr>
        <p:txBody>
          <a:bodyPr/>
          <a:lstStyle/>
          <a:p>
            <a:pPr algn="ctr"/>
            <a:r>
              <a:rPr lang="fr-FR" sz="3200" dirty="0"/>
              <a:t>Comparaison des pouvoirs oxydants des dihalogènes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8A82C8D8-71FC-4BB9-B964-3CA5A3AFBDF9}"/>
              </a:ext>
            </a:extLst>
          </p:cNvPr>
          <p:cNvGrpSpPr/>
          <p:nvPr/>
        </p:nvGrpSpPr>
        <p:grpSpPr>
          <a:xfrm>
            <a:off x="1140091" y="1328965"/>
            <a:ext cx="857250" cy="2882901"/>
            <a:chOff x="555891" y="1541786"/>
            <a:chExt cx="857250" cy="2882901"/>
          </a:xfrm>
        </p:grpSpPr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FB7D2CAD-575B-4283-97DD-88B2AEE83615}"/>
                </a:ext>
              </a:extLst>
            </p:cNvPr>
            <p:cNvGrpSpPr/>
            <p:nvPr/>
          </p:nvGrpSpPr>
          <p:grpSpPr>
            <a:xfrm>
              <a:off x="555891" y="1541786"/>
              <a:ext cx="857250" cy="2882901"/>
              <a:chOff x="3228513" y="1396643"/>
              <a:chExt cx="857250" cy="2882901"/>
            </a:xfrm>
          </p:grpSpPr>
          <p:grpSp>
            <p:nvGrpSpPr>
              <p:cNvPr id="5" name="Groupe 32">
                <a:extLst>
                  <a:ext uri="{FF2B5EF4-FFF2-40B4-BE49-F238E27FC236}">
                    <a16:creationId xmlns:a16="http://schemas.microsoft.com/office/drawing/2014/main" id="{20438B5C-5192-4F43-9E8A-C155F690BB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28513" y="1396643"/>
                <a:ext cx="857250" cy="2882901"/>
                <a:chOff x="215901" y="1709447"/>
                <a:chExt cx="571500" cy="2090602"/>
              </a:xfrm>
            </p:grpSpPr>
            <p:pic>
              <p:nvPicPr>
                <p:cNvPr id="7" name="Image 18">
                  <a:extLst>
                    <a:ext uri="{FF2B5EF4-FFF2-40B4-BE49-F238E27FC236}">
                      <a16:creationId xmlns:a16="http://schemas.microsoft.com/office/drawing/2014/main" id="{C602BDD7-A2ED-4C29-9E75-C1E01885AE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523" r="38635" b="3609"/>
                <a:stretch>
                  <a:fillRect/>
                </a:stretch>
              </p:blipFill>
              <p:spPr bwMode="auto">
                <a:xfrm>
                  <a:off x="215901" y="1709447"/>
                  <a:ext cx="571500" cy="20906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8" name="Ellipse 7">
                  <a:extLst>
                    <a:ext uri="{FF2B5EF4-FFF2-40B4-BE49-F238E27FC236}">
                      <a16:creationId xmlns:a16="http://schemas.microsoft.com/office/drawing/2014/main" id="{2E424560-E4A7-4DBE-8495-24CEE92D28B4}"/>
                    </a:ext>
                  </a:extLst>
                </p:cNvPr>
                <p:cNvSpPr/>
                <p:nvPr/>
              </p:nvSpPr>
              <p:spPr>
                <a:xfrm>
                  <a:off x="358776" y="3481422"/>
                  <a:ext cx="315913" cy="2678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F4CF3CF-9B46-4D4C-AB02-844596A79317}"/>
                    </a:ext>
                  </a:extLst>
                </p:cNvPr>
                <p:cNvSpPr/>
                <p:nvPr/>
              </p:nvSpPr>
              <p:spPr>
                <a:xfrm>
                  <a:off x="358776" y="2992863"/>
                  <a:ext cx="315913" cy="5976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6" name="Connecteur droit 5">
                <a:extLst>
                  <a:ext uri="{FF2B5EF4-FFF2-40B4-BE49-F238E27FC236}">
                    <a16:creationId xmlns:a16="http://schemas.microsoft.com/office/drawing/2014/main" id="{35A70F48-5B5E-4AEB-879D-39FE4228A653}"/>
                  </a:ext>
                </a:extLst>
              </p:cNvPr>
              <p:cNvCxnSpPr/>
              <p:nvPr/>
            </p:nvCxnSpPr>
            <p:spPr>
              <a:xfrm>
                <a:off x="3442826" y="3154905"/>
                <a:ext cx="47387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8E67B00-ED99-4A8B-9FDE-245072D9E07D}"/>
                </a:ext>
              </a:extLst>
            </p:cNvPr>
            <p:cNvSpPr/>
            <p:nvPr/>
          </p:nvSpPr>
          <p:spPr>
            <a:xfrm>
              <a:off x="790575" y="2612231"/>
              <a:ext cx="438150" cy="676275"/>
            </a:xfrm>
            <a:prstGeom prst="rect">
              <a:avLst/>
            </a:prstGeom>
            <a:solidFill>
              <a:srgbClr val="FB7405">
                <a:alpha val="8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DFE121EE-3216-4786-9435-75E4CD45F07B}"/>
              </a:ext>
            </a:extLst>
          </p:cNvPr>
          <p:cNvSpPr txBox="1"/>
          <p:nvPr/>
        </p:nvSpPr>
        <p:spPr>
          <a:xfrm>
            <a:off x="1438938" y="4126061"/>
            <a:ext cx="857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/>
              <a:t>1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DF6267FC-8002-42FD-8EB6-6AB7C0A658FB}"/>
              </a:ext>
            </a:extLst>
          </p:cNvPr>
          <p:cNvCxnSpPr/>
          <p:nvPr/>
        </p:nvCxnSpPr>
        <p:spPr>
          <a:xfrm flipH="1">
            <a:off x="1679841" y="2572544"/>
            <a:ext cx="9817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A04337FE-3A2C-4ABA-B5D9-8FAB788A90B0}"/>
              </a:ext>
            </a:extLst>
          </p:cNvPr>
          <p:cNvSpPr txBox="1"/>
          <p:nvPr/>
        </p:nvSpPr>
        <p:spPr>
          <a:xfrm>
            <a:off x="2325228" y="2249378"/>
            <a:ext cx="1999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Dibrome dans l’heptane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C9C8A49E-872A-43DB-AB30-76D5937EC36A}"/>
              </a:ext>
            </a:extLst>
          </p:cNvPr>
          <p:cNvCxnSpPr/>
          <p:nvPr/>
        </p:nvCxnSpPr>
        <p:spPr>
          <a:xfrm flipH="1">
            <a:off x="1603115" y="3639344"/>
            <a:ext cx="9817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9C02C611-7A10-4D42-8D1B-6EB6C23DA70C}"/>
              </a:ext>
            </a:extLst>
          </p:cNvPr>
          <p:cNvSpPr txBox="1"/>
          <p:nvPr/>
        </p:nvSpPr>
        <p:spPr>
          <a:xfrm>
            <a:off x="2496480" y="3276544"/>
            <a:ext cx="2075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Solution d’iodure de potassium KI(aq)</a:t>
            </a:r>
          </a:p>
        </p:txBody>
      </p:sp>
    </p:spTree>
    <p:extLst>
      <p:ext uri="{BB962C8B-B14F-4D97-AF65-F5344CB8AC3E}">
        <p14:creationId xmlns:p14="http://schemas.microsoft.com/office/powerpoint/2010/main" val="102361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06973E-6 C 0.00694 -0.00987 0.01406 -0.02098 0.021 -0.03486 C 0.03993 -0.07497 0.04496 -0.11385 0.03107 -0.12002 C 0.01701 -0.12712 -0.01025 -0.09904 -0.029 -0.05893 C -0.03906 -0.03795 -0.04497 -0.01789 -0.04722 -0.00308 C -0.05 0.00895 -0.05104 0.02099 -0.05104 0.03487 C -0.05104 0.07992 -0.03802 0.11694 -0.02292 0.11694 C -0.00799 0.11694 0.00503 0.07992 0.00503 0.03487 C 0.00503 0.01389 0.00191 -0.00586 -0.00295 -0.02005 C -0.00521 -0.03208 -0.01025 -0.04504 -0.01615 -0.058 C -0.03594 -0.09904 -0.06302 -0.12712 -0.07709 -0.12002 C -0.09097 -0.11292 -0.08594 -0.07497 -0.06597 -0.03394 C -0.05799 -0.01511 -0.04722 0.00093 -0.03594 0.01204 C -0.02795 0.02191 -0.01893 0.03086 -0.00712 0.04012 C 0.02899 0.06912 0.06493 0.08208 0.075 0.07004 C 0.08403 0.05801 0.06406 0.025 0.02795 -0.00308 C 0.01302 -0.01511 -0.00295 -0.02406 -0.01615 -0.02992 C -0.02795 -0.0361 -0.04306 -0.04103 -0.05903 -0.04412 C -0.10295 -0.05399 -0.14097 -0.05091 -0.14393 -0.03486 C -0.14792 -0.02005 -0.11493 -4.06973E-6 -0.07101 0.00988 C -0.05104 0.01389 -0.03195 0.01605 -0.01736 0.01512 C -0.004 0.01512 0.01007 0.01296 0.025 0.00988 C 0.06892 -4.06973E-6 0.10208 -0.02098 0.09791 -0.0361 C 0.09496 -0.05091 0.05694 -0.05492 0.01302 -0.04504 C -0.00799 -0.04011 -0.02726 -0.03301 -0.03993 -0.02499 C -0.05104 -0.01913 -0.06198 -0.01203 -0.07396 -0.00308 C -0.10903 0.02592 -0.13004 0.05801 -0.11997 0.07004 C -0.11094 0.08208 -0.07396 0.06912 -0.03906 0.04104 C -0.0224 0.02716 -0.00799 0.01296 2.22222E-6 -4.06973E-6 Z " pathEditMode="relative" rAng="0" ptsTypes="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9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10EA9D1-258A-4EC8-B952-EEC759939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7ECE0A4-446C-410A-A067-EAC692130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91600" cy="694497"/>
          </a:xfrm>
        </p:spPr>
        <p:txBody>
          <a:bodyPr/>
          <a:lstStyle/>
          <a:p>
            <a:pPr algn="ctr"/>
            <a:r>
              <a:rPr lang="fr-FR" sz="3200" dirty="0"/>
              <a:t>Comparaison des pouvoirs oxydants des dihalogènes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8A82C8D8-71FC-4BB9-B964-3CA5A3AFBDF9}"/>
              </a:ext>
            </a:extLst>
          </p:cNvPr>
          <p:cNvGrpSpPr/>
          <p:nvPr/>
        </p:nvGrpSpPr>
        <p:grpSpPr>
          <a:xfrm>
            <a:off x="1140091" y="1328965"/>
            <a:ext cx="857250" cy="2882901"/>
            <a:chOff x="555891" y="1541786"/>
            <a:chExt cx="857250" cy="2882901"/>
          </a:xfrm>
        </p:grpSpPr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FB7D2CAD-575B-4283-97DD-88B2AEE83615}"/>
                </a:ext>
              </a:extLst>
            </p:cNvPr>
            <p:cNvGrpSpPr/>
            <p:nvPr/>
          </p:nvGrpSpPr>
          <p:grpSpPr>
            <a:xfrm>
              <a:off x="555891" y="1541786"/>
              <a:ext cx="857250" cy="2882901"/>
              <a:chOff x="3228513" y="1396643"/>
              <a:chExt cx="857250" cy="2882901"/>
            </a:xfrm>
          </p:grpSpPr>
          <p:grpSp>
            <p:nvGrpSpPr>
              <p:cNvPr id="5" name="Groupe 32">
                <a:extLst>
                  <a:ext uri="{FF2B5EF4-FFF2-40B4-BE49-F238E27FC236}">
                    <a16:creationId xmlns:a16="http://schemas.microsoft.com/office/drawing/2014/main" id="{20438B5C-5192-4F43-9E8A-C155F690BB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28513" y="1396643"/>
                <a:ext cx="857250" cy="2882901"/>
                <a:chOff x="215901" y="1709447"/>
                <a:chExt cx="571500" cy="2090602"/>
              </a:xfrm>
            </p:grpSpPr>
            <p:pic>
              <p:nvPicPr>
                <p:cNvPr id="7" name="Image 18">
                  <a:extLst>
                    <a:ext uri="{FF2B5EF4-FFF2-40B4-BE49-F238E27FC236}">
                      <a16:creationId xmlns:a16="http://schemas.microsoft.com/office/drawing/2014/main" id="{C602BDD7-A2ED-4C29-9E75-C1E01885AE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523" r="38635" b="3609"/>
                <a:stretch>
                  <a:fillRect/>
                </a:stretch>
              </p:blipFill>
              <p:spPr bwMode="auto">
                <a:xfrm>
                  <a:off x="215901" y="1709447"/>
                  <a:ext cx="571500" cy="20906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8" name="Ellipse 7">
                  <a:extLst>
                    <a:ext uri="{FF2B5EF4-FFF2-40B4-BE49-F238E27FC236}">
                      <a16:creationId xmlns:a16="http://schemas.microsoft.com/office/drawing/2014/main" id="{2E424560-E4A7-4DBE-8495-24CEE92D28B4}"/>
                    </a:ext>
                  </a:extLst>
                </p:cNvPr>
                <p:cNvSpPr/>
                <p:nvPr/>
              </p:nvSpPr>
              <p:spPr>
                <a:xfrm>
                  <a:off x="358776" y="3481422"/>
                  <a:ext cx="315913" cy="2678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F4CF3CF-9B46-4D4C-AB02-844596A79317}"/>
                    </a:ext>
                  </a:extLst>
                </p:cNvPr>
                <p:cNvSpPr/>
                <p:nvPr/>
              </p:nvSpPr>
              <p:spPr>
                <a:xfrm>
                  <a:off x="358776" y="2992863"/>
                  <a:ext cx="315913" cy="5976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6" name="Connecteur droit 5">
                <a:extLst>
                  <a:ext uri="{FF2B5EF4-FFF2-40B4-BE49-F238E27FC236}">
                    <a16:creationId xmlns:a16="http://schemas.microsoft.com/office/drawing/2014/main" id="{35A70F48-5B5E-4AEB-879D-39FE4228A653}"/>
                  </a:ext>
                </a:extLst>
              </p:cNvPr>
              <p:cNvCxnSpPr/>
              <p:nvPr/>
            </p:nvCxnSpPr>
            <p:spPr>
              <a:xfrm>
                <a:off x="3442826" y="3154905"/>
                <a:ext cx="47387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8E67B00-ED99-4A8B-9FDE-245072D9E07D}"/>
                </a:ext>
              </a:extLst>
            </p:cNvPr>
            <p:cNvSpPr/>
            <p:nvPr/>
          </p:nvSpPr>
          <p:spPr>
            <a:xfrm>
              <a:off x="790575" y="2612231"/>
              <a:ext cx="438150" cy="676275"/>
            </a:xfrm>
            <a:prstGeom prst="rect">
              <a:avLst/>
            </a:prstGeom>
            <a:solidFill>
              <a:srgbClr val="FB7405">
                <a:alpha val="8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DFE121EE-3216-4786-9435-75E4CD45F07B}"/>
              </a:ext>
            </a:extLst>
          </p:cNvPr>
          <p:cNvSpPr txBox="1"/>
          <p:nvPr/>
        </p:nvSpPr>
        <p:spPr>
          <a:xfrm>
            <a:off x="2323709" y="4066299"/>
            <a:ext cx="857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/>
              <a:t>1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500A1585-ABCA-42A2-A8BD-A90F0EEB8EC8}"/>
              </a:ext>
            </a:extLst>
          </p:cNvPr>
          <p:cNvGrpSpPr/>
          <p:nvPr/>
        </p:nvGrpSpPr>
        <p:grpSpPr>
          <a:xfrm>
            <a:off x="2966646" y="1328964"/>
            <a:ext cx="857250" cy="2882901"/>
            <a:chOff x="555891" y="1541786"/>
            <a:chExt cx="857250" cy="2882901"/>
          </a:xfrm>
        </p:grpSpPr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1E1080CF-47DF-453F-9A55-5BD46607BCBE}"/>
                </a:ext>
              </a:extLst>
            </p:cNvPr>
            <p:cNvGrpSpPr/>
            <p:nvPr/>
          </p:nvGrpSpPr>
          <p:grpSpPr>
            <a:xfrm>
              <a:off x="555891" y="1541786"/>
              <a:ext cx="857250" cy="2882901"/>
              <a:chOff x="3228513" y="1396643"/>
              <a:chExt cx="857250" cy="2882901"/>
            </a:xfrm>
          </p:grpSpPr>
          <p:grpSp>
            <p:nvGrpSpPr>
              <p:cNvPr id="21" name="Groupe 32">
                <a:extLst>
                  <a:ext uri="{FF2B5EF4-FFF2-40B4-BE49-F238E27FC236}">
                    <a16:creationId xmlns:a16="http://schemas.microsoft.com/office/drawing/2014/main" id="{BDD673B8-6677-42A6-B7A7-E1673BA26E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28513" y="1396643"/>
                <a:ext cx="857250" cy="2882901"/>
                <a:chOff x="215901" y="1709447"/>
                <a:chExt cx="571500" cy="2090602"/>
              </a:xfrm>
            </p:grpSpPr>
            <p:pic>
              <p:nvPicPr>
                <p:cNvPr id="23" name="Image 18">
                  <a:extLst>
                    <a:ext uri="{FF2B5EF4-FFF2-40B4-BE49-F238E27FC236}">
                      <a16:creationId xmlns:a16="http://schemas.microsoft.com/office/drawing/2014/main" id="{07962425-E07A-48B9-AD3E-ED86F0B7FBC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523" r="38635" b="3609"/>
                <a:stretch>
                  <a:fillRect/>
                </a:stretch>
              </p:blipFill>
              <p:spPr bwMode="auto">
                <a:xfrm>
                  <a:off x="215901" y="1709447"/>
                  <a:ext cx="571500" cy="20906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4" name="Ellipse 23">
                  <a:extLst>
                    <a:ext uri="{FF2B5EF4-FFF2-40B4-BE49-F238E27FC236}">
                      <a16:creationId xmlns:a16="http://schemas.microsoft.com/office/drawing/2014/main" id="{A21F446F-0B1B-4023-8AF0-67EB731908DE}"/>
                    </a:ext>
                  </a:extLst>
                </p:cNvPr>
                <p:cNvSpPr/>
                <p:nvPr/>
              </p:nvSpPr>
              <p:spPr>
                <a:xfrm>
                  <a:off x="358776" y="3481422"/>
                  <a:ext cx="315913" cy="2678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D96B53FB-CFCE-4FA1-A6E0-0F613607C88D}"/>
                    </a:ext>
                  </a:extLst>
                </p:cNvPr>
                <p:cNvSpPr/>
                <p:nvPr/>
              </p:nvSpPr>
              <p:spPr>
                <a:xfrm>
                  <a:off x="358776" y="2992863"/>
                  <a:ext cx="315913" cy="5976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22" name="Connecteur droit 21">
                <a:extLst>
                  <a:ext uri="{FF2B5EF4-FFF2-40B4-BE49-F238E27FC236}">
                    <a16:creationId xmlns:a16="http://schemas.microsoft.com/office/drawing/2014/main" id="{6045774A-A5C1-4AFF-BD1A-4D7D042B7211}"/>
                  </a:ext>
                </a:extLst>
              </p:cNvPr>
              <p:cNvCxnSpPr/>
              <p:nvPr/>
            </p:nvCxnSpPr>
            <p:spPr>
              <a:xfrm>
                <a:off x="3442826" y="3154905"/>
                <a:ext cx="47387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DFFA238-E3DC-458A-B4D0-B5AC9D1A1405}"/>
                </a:ext>
              </a:extLst>
            </p:cNvPr>
            <p:cNvSpPr/>
            <p:nvPr/>
          </p:nvSpPr>
          <p:spPr>
            <a:xfrm>
              <a:off x="790575" y="2612231"/>
              <a:ext cx="438150" cy="676275"/>
            </a:xfrm>
            <a:prstGeom prst="rect">
              <a:avLst/>
            </a:prstGeom>
            <a:solidFill>
              <a:srgbClr val="7030A0">
                <a:alpha val="8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DF6267FC-8002-42FD-8EB6-6AB7C0A658FB}"/>
              </a:ext>
            </a:extLst>
          </p:cNvPr>
          <p:cNvCxnSpPr/>
          <p:nvPr/>
        </p:nvCxnSpPr>
        <p:spPr>
          <a:xfrm flipH="1">
            <a:off x="3417894" y="2572544"/>
            <a:ext cx="9817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C9C8A49E-872A-43DB-AB30-76D5937EC36A}"/>
              </a:ext>
            </a:extLst>
          </p:cNvPr>
          <p:cNvCxnSpPr/>
          <p:nvPr/>
        </p:nvCxnSpPr>
        <p:spPr>
          <a:xfrm flipH="1">
            <a:off x="3514061" y="3556066"/>
            <a:ext cx="9817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5D2DAFC3-BC66-4528-A13A-206FD866A3DB}"/>
              </a:ext>
            </a:extLst>
          </p:cNvPr>
          <p:cNvSpPr/>
          <p:nvPr/>
        </p:nvSpPr>
        <p:spPr>
          <a:xfrm>
            <a:off x="1997341" y="2737546"/>
            <a:ext cx="1014551" cy="34967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8807BA8-325A-47F2-B1E1-786FA556CFF2}"/>
              </a:ext>
            </a:extLst>
          </p:cNvPr>
          <p:cNvSpPr txBox="1"/>
          <p:nvPr/>
        </p:nvSpPr>
        <p:spPr>
          <a:xfrm>
            <a:off x="4355183" y="2238951"/>
            <a:ext cx="1409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Diiode dans l’heptane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6474600-2F87-4A14-9198-88539E2C6D4D}"/>
              </a:ext>
            </a:extLst>
          </p:cNvPr>
          <p:cNvSpPr txBox="1"/>
          <p:nvPr/>
        </p:nvSpPr>
        <p:spPr>
          <a:xfrm>
            <a:off x="4290489" y="3326156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KBr(aq)</a:t>
            </a:r>
          </a:p>
        </p:txBody>
      </p:sp>
    </p:spTree>
    <p:extLst>
      <p:ext uri="{BB962C8B-B14F-4D97-AF65-F5344CB8AC3E}">
        <p14:creationId xmlns:p14="http://schemas.microsoft.com/office/powerpoint/2010/main" val="324862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6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10EA9D1-258A-4EC8-B952-EEC759939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7ECE0A4-446C-410A-A067-EAC692130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91600" cy="694497"/>
          </a:xfrm>
        </p:spPr>
        <p:txBody>
          <a:bodyPr/>
          <a:lstStyle/>
          <a:p>
            <a:pPr algn="ctr"/>
            <a:r>
              <a:rPr lang="fr-FR" sz="3200" dirty="0"/>
              <a:t>Comparaison des pouvoirs oxydants des dihalogènes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8A82C8D8-71FC-4BB9-B964-3CA5A3AFBDF9}"/>
              </a:ext>
            </a:extLst>
          </p:cNvPr>
          <p:cNvGrpSpPr/>
          <p:nvPr/>
        </p:nvGrpSpPr>
        <p:grpSpPr>
          <a:xfrm>
            <a:off x="111390" y="1328965"/>
            <a:ext cx="857250" cy="2882901"/>
            <a:chOff x="555891" y="1541786"/>
            <a:chExt cx="857250" cy="2882901"/>
          </a:xfrm>
        </p:grpSpPr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FB7D2CAD-575B-4283-97DD-88B2AEE83615}"/>
                </a:ext>
              </a:extLst>
            </p:cNvPr>
            <p:cNvGrpSpPr/>
            <p:nvPr/>
          </p:nvGrpSpPr>
          <p:grpSpPr>
            <a:xfrm>
              <a:off x="555891" y="1541786"/>
              <a:ext cx="857250" cy="2882901"/>
              <a:chOff x="3228513" y="1396643"/>
              <a:chExt cx="857250" cy="2882901"/>
            </a:xfrm>
          </p:grpSpPr>
          <p:grpSp>
            <p:nvGrpSpPr>
              <p:cNvPr id="5" name="Groupe 32">
                <a:extLst>
                  <a:ext uri="{FF2B5EF4-FFF2-40B4-BE49-F238E27FC236}">
                    <a16:creationId xmlns:a16="http://schemas.microsoft.com/office/drawing/2014/main" id="{20438B5C-5192-4F43-9E8A-C155F690BB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28513" y="1396643"/>
                <a:ext cx="857250" cy="2882901"/>
                <a:chOff x="215901" y="1709447"/>
                <a:chExt cx="571500" cy="2090602"/>
              </a:xfrm>
            </p:grpSpPr>
            <p:pic>
              <p:nvPicPr>
                <p:cNvPr id="7" name="Image 18">
                  <a:extLst>
                    <a:ext uri="{FF2B5EF4-FFF2-40B4-BE49-F238E27FC236}">
                      <a16:creationId xmlns:a16="http://schemas.microsoft.com/office/drawing/2014/main" id="{C602BDD7-A2ED-4C29-9E75-C1E01885AE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523" r="38635" b="3609"/>
                <a:stretch>
                  <a:fillRect/>
                </a:stretch>
              </p:blipFill>
              <p:spPr bwMode="auto">
                <a:xfrm>
                  <a:off x="215901" y="1709447"/>
                  <a:ext cx="571500" cy="20906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8" name="Ellipse 7">
                  <a:extLst>
                    <a:ext uri="{FF2B5EF4-FFF2-40B4-BE49-F238E27FC236}">
                      <a16:creationId xmlns:a16="http://schemas.microsoft.com/office/drawing/2014/main" id="{2E424560-E4A7-4DBE-8495-24CEE92D28B4}"/>
                    </a:ext>
                  </a:extLst>
                </p:cNvPr>
                <p:cNvSpPr/>
                <p:nvPr/>
              </p:nvSpPr>
              <p:spPr>
                <a:xfrm>
                  <a:off x="358776" y="3481422"/>
                  <a:ext cx="315913" cy="2678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F4CF3CF-9B46-4D4C-AB02-844596A79317}"/>
                    </a:ext>
                  </a:extLst>
                </p:cNvPr>
                <p:cNvSpPr/>
                <p:nvPr/>
              </p:nvSpPr>
              <p:spPr>
                <a:xfrm>
                  <a:off x="358776" y="2992863"/>
                  <a:ext cx="315913" cy="5976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6" name="Connecteur droit 5">
                <a:extLst>
                  <a:ext uri="{FF2B5EF4-FFF2-40B4-BE49-F238E27FC236}">
                    <a16:creationId xmlns:a16="http://schemas.microsoft.com/office/drawing/2014/main" id="{35A70F48-5B5E-4AEB-879D-39FE4228A653}"/>
                  </a:ext>
                </a:extLst>
              </p:cNvPr>
              <p:cNvCxnSpPr/>
              <p:nvPr/>
            </p:nvCxnSpPr>
            <p:spPr>
              <a:xfrm>
                <a:off x="3442826" y="3154905"/>
                <a:ext cx="47387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8E67B00-ED99-4A8B-9FDE-245072D9E07D}"/>
                </a:ext>
              </a:extLst>
            </p:cNvPr>
            <p:cNvSpPr/>
            <p:nvPr/>
          </p:nvSpPr>
          <p:spPr>
            <a:xfrm>
              <a:off x="790575" y="2612231"/>
              <a:ext cx="438150" cy="676275"/>
            </a:xfrm>
            <a:prstGeom prst="rect">
              <a:avLst/>
            </a:prstGeom>
            <a:solidFill>
              <a:srgbClr val="FB7405">
                <a:alpha val="8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DFE121EE-3216-4786-9435-75E4CD45F07B}"/>
              </a:ext>
            </a:extLst>
          </p:cNvPr>
          <p:cNvSpPr txBox="1"/>
          <p:nvPr/>
        </p:nvSpPr>
        <p:spPr>
          <a:xfrm>
            <a:off x="1295008" y="4066299"/>
            <a:ext cx="857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/>
              <a:t>1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500A1585-ABCA-42A2-A8BD-A90F0EEB8EC8}"/>
              </a:ext>
            </a:extLst>
          </p:cNvPr>
          <p:cNvGrpSpPr/>
          <p:nvPr/>
        </p:nvGrpSpPr>
        <p:grpSpPr>
          <a:xfrm>
            <a:off x="1937945" y="1328964"/>
            <a:ext cx="857250" cy="2882901"/>
            <a:chOff x="555891" y="1541786"/>
            <a:chExt cx="857250" cy="2882901"/>
          </a:xfrm>
        </p:grpSpPr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1E1080CF-47DF-453F-9A55-5BD46607BCBE}"/>
                </a:ext>
              </a:extLst>
            </p:cNvPr>
            <p:cNvGrpSpPr/>
            <p:nvPr/>
          </p:nvGrpSpPr>
          <p:grpSpPr>
            <a:xfrm>
              <a:off x="555891" y="1541786"/>
              <a:ext cx="857250" cy="2882901"/>
              <a:chOff x="3228513" y="1396643"/>
              <a:chExt cx="857250" cy="2882901"/>
            </a:xfrm>
          </p:grpSpPr>
          <p:grpSp>
            <p:nvGrpSpPr>
              <p:cNvPr id="21" name="Groupe 32">
                <a:extLst>
                  <a:ext uri="{FF2B5EF4-FFF2-40B4-BE49-F238E27FC236}">
                    <a16:creationId xmlns:a16="http://schemas.microsoft.com/office/drawing/2014/main" id="{BDD673B8-6677-42A6-B7A7-E1673BA26E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28513" y="1396643"/>
                <a:ext cx="857250" cy="2882901"/>
                <a:chOff x="215901" y="1709447"/>
                <a:chExt cx="571500" cy="2090602"/>
              </a:xfrm>
            </p:grpSpPr>
            <p:pic>
              <p:nvPicPr>
                <p:cNvPr id="23" name="Image 18">
                  <a:extLst>
                    <a:ext uri="{FF2B5EF4-FFF2-40B4-BE49-F238E27FC236}">
                      <a16:creationId xmlns:a16="http://schemas.microsoft.com/office/drawing/2014/main" id="{07962425-E07A-48B9-AD3E-ED86F0B7FBC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523" r="38635" b="3609"/>
                <a:stretch>
                  <a:fillRect/>
                </a:stretch>
              </p:blipFill>
              <p:spPr bwMode="auto">
                <a:xfrm>
                  <a:off x="215901" y="1709447"/>
                  <a:ext cx="571500" cy="20906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4" name="Ellipse 23">
                  <a:extLst>
                    <a:ext uri="{FF2B5EF4-FFF2-40B4-BE49-F238E27FC236}">
                      <a16:creationId xmlns:a16="http://schemas.microsoft.com/office/drawing/2014/main" id="{A21F446F-0B1B-4023-8AF0-67EB731908DE}"/>
                    </a:ext>
                  </a:extLst>
                </p:cNvPr>
                <p:cNvSpPr/>
                <p:nvPr/>
              </p:nvSpPr>
              <p:spPr>
                <a:xfrm>
                  <a:off x="358776" y="3481422"/>
                  <a:ext cx="315913" cy="2678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D96B53FB-CFCE-4FA1-A6E0-0F613607C88D}"/>
                    </a:ext>
                  </a:extLst>
                </p:cNvPr>
                <p:cNvSpPr/>
                <p:nvPr/>
              </p:nvSpPr>
              <p:spPr>
                <a:xfrm>
                  <a:off x="358776" y="2992863"/>
                  <a:ext cx="315913" cy="5976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22" name="Connecteur droit 21">
                <a:extLst>
                  <a:ext uri="{FF2B5EF4-FFF2-40B4-BE49-F238E27FC236}">
                    <a16:creationId xmlns:a16="http://schemas.microsoft.com/office/drawing/2014/main" id="{6045774A-A5C1-4AFF-BD1A-4D7D042B7211}"/>
                  </a:ext>
                </a:extLst>
              </p:cNvPr>
              <p:cNvCxnSpPr/>
              <p:nvPr/>
            </p:nvCxnSpPr>
            <p:spPr>
              <a:xfrm>
                <a:off x="3442826" y="3154905"/>
                <a:ext cx="47387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DFFA238-E3DC-458A-B4D0-B5AC9D1A1405}"/>
                </a:ext>
              </a:extLst>
            </p:cNvPr>
            <p:cNvSpPr/>
            <p:nvPr/>
          </p:nvSpPr>
          <p:spPr>
            <a:xfrm>
              <a:off x="790575" y="2612231"/>
              <a:ext cx="438150" cy="676275"/>
            </a:xfrm>
            <a:prstGeom prst="rect">
              <a:avLst/>
            </a:prstGeom>
            <a:solidFill>
              <a:srgbClr val="7030A0">
                <a:alpha val="8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5D2DAFC3-BC66-4528-A13A-206FD866A3DB}"/>
              </a:ext>
            </a:extLst>
          </p:cNvPr>
          <p:cNvSpPr/>
          <p:nvPr/>
        </p:nvSpPr>
        <p:spPr>
          <a:xfrm>
            <a:off x="968640" y="2737546"/>
            <a:ext cx="1014551" cy="34967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1704CEC1-9595-40B5-8F86-DB921CC22F0F}"/>
              </a:ext>
            </a:extLst>
          </p:cNvPr>
          <p:cNvGrpSpPr/>
          <p:nvPr/>
        </p:nvGrpSpPr>
        <p:grpSpPr>
          <a:xfrm>
            <a:off x="4177109" y="1328964"/>
            <a:ext cx="857250" cy="2882901"/>
            <a:chOff x="555891" y="1541786"/>
            <a:chExt cx="857250" cy="2882901"/>
          </a:xfrm>
        </p:grpSpPr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3D8EB405-6158-44E0-A38D-98BA0B43DF5F}"/>
                </a:ext>
              </a:extLst>
            </p:cNvPr>
            <p:cNvGrpSpPr/>
            <p:nvPr/>
          </p:nvGrpSpPr>
          <p:grpSpPr>
            <a:xfrm>
              <a:off x="555891" y="1541786"/>
              <a:ext cx="857250" cy="2882901"/>
              <a:chOff x="3228513" y="1396643"/>
              <a:chExt cx="857250" cy="2882901"/>
            </a:xfrm>
          </p:grpSpPr>
          <p:grpSp>
            <p:nvGrpSpPr>
              <p:cNvPr id="31" name="Groupe 32">
                <a:extLst>
                  <a:ext uri="{FF2B5EF4-FFF2-40B4-BE49-F238E27FC236}">
                    <a16:creationId xmlns:a16="http://schemas.microsoft.com/office/drawing/2014/main" id="{60C6002C-C287-42C8-A52E-6958A882DA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28513" y="1396643"/>
                <a:ext cx="857250" cy="2882901"/>
                <a:chOff x="215901" y="1709447"/>
                <a:chExt cx="571500" cy="2090602"/>
              </a:xfrm>
            </p:grpSpPr>
            <p:pic>
              <p:nvPicPr>
                <p:cNvPr id="33" name="Image 18">
                  <a:extLst>
                    <a:ext uri="{FF2B5EF4-FFF2-40B4-BE49-F238E27FC236}">
                      <a16:creationId xmlns:a16="http://schemas.microsoft.com/office/drawing/2014/main" id="{D7C6EC5A-E994-4D8B-BD1C-29345F31D4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523" r="38635" b="3609"/>
                <a:stretch>
                  <a:fillRect/>
                </a:stretch>
              </p:blipFill>
              <p:spPr bwMode="auto">
                <a:xfrm>
                  <a:off x="215901" y="1709447"/>
                  <a:ext cx="571500" cy="20906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4" name="Ellipse 33">
                  <a:extLst>
                    <a:ext uri="{FF2B5EF4-FFF2-40B4-BE49-F238E27FC236}">
                      <a16:creationId xmlns:a16="http://schemas.microsoft.com/office/drawing/2014/main" id="{FA3A9677-D597-4733-9844-DFAE540C9A92}"/>
                    </a:ext>
                  </a:extLst>
                </p:cNvPr>
                <p:cNvSpPr/>
                <p:nvPr/>
              </p:nvSpPr>
              <p:spPr>
                <a:xfrm>
                  <a:off x="358776" y="3481422"/>
                  <a:ext cx="315913" cy="2678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2728F927-FFCC-40C8-B8A4-67814AEF0D80}"/>
                    </a:ext>
                  </a:extLst>
                </p:cNvPr>
                <p:cNvSpPr/>
                <p:nvPr/>
              </p:nvSpPr>
              <p:spPr>
                <a:xfrm>
                  <a:off x="358776" y="2992863"/>
                  <a:ext cx="315913" cy="5976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32" name="Connecteur droit 31">
                <a:extLst>
                  <a:ext uri="{FF2B5EF4-FFF2-40B4-BE49-F238E27FC236}">
                    <a16:creationId xmlns:a16="http://schemas.microsoft.com/office/drawing/2014/main" id="{0FEDCE9F-A79B-449E-B381-96ABAA3821D3}"/>
                  </a:ext>
                </a:extLst>
              </p:cNvPr>
              <p:cNvCxnSpPr/>
              <p:nvPr/>
            </p:nvCxnSpPr>
            <p:spPr>
              <a:xfrm>
                <a:off x="3442826" y="3154905"/>
                <a:ext cx="47387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2B3216B-8802-4136-948C-EA6565C67710}"/>
                </a:ext>
              </a:extLst>
            </p:cNvPr>
            <p:cNvSpPr/>
            <p:nvPr/>
          </p:nvSpPr>
          <p:spPr>
            <a:xfrm>
              <a:off x="790575" y="2612231"/>
              <a:ext cx="438150" cy="676275"/>
            </a:xfrm>
            <a:prstGeom prst="rect">
              <a:avLst/>
            </a:prstGeom>
            <a:solidFill>
              <a:srgbClr val="FB7405">
                <a:alpha val="8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294104DF-9C8D-430F-91C3-7F68A5055C76}"/>
              </a:ext>
            </a:extLst>
          </p:cNvPr>
          <p:cNvCxnSpPr/>
          <p:nvPr/>
        </p:nvCxnSpPr>
        <p:spPr>
          <a:xfrm flipH="1">
            <a:off x="4728968" y="2621511"/>
            <a:ext cx="9817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1538266F-7B5B-4651-A7F5-0FCC7DAAB9AF}"/>
              </a:ext>
            </a:extLst>
          </p:cNvPr>
          <p:cNvSpPr txBox="1"/>
          <p:nvPr/>
        </p:nvSpPr>
        <p:spPr>
          <a:xfrm>
            <a:off x="5374355" y="2298345"/>
            <a:ext cx="1999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Dibrome dans l’heptane</a:t>
            </a:r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DC555EE8-D0A5-4A7B-BCA7-5790C590877D}"/>
              </a:ext>
            </a:extLst>
          </p:cNvPr>
          <p:cNvCxnSpPr/>
          <p:nvPr/>
        </p:nvCxnSpPr>
        <p:spPr>
          <a:xfrm flipH="1">
            <a:off x="4652242" y="3688311"/>
            <a:ext cx="9817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7A6F772D-1281-4DD1-8B40-318542DC49E0}"/>
              </a:ext>
            </a:extLst>
          </p:cNvPr>
          <p:cNvSpPr txBox="1"/>
          <p:nvPr/>
        </p:nvSpPr>
        <p:spPr>
          <a:xfrm>
            <a:off x="5545607" y="3325511"/>
            <a:ext cx="2075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Solution d’iodure de potassium KCl(aq)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E2CB7EF4-0703-406B-8F08-F499346F98E1}"/>
              </a:ext>
            </a:extLst>
          </p:cNvPr>
          <p:cNvCxnSpPr>
            <a:cxnSpLocks/>
          </p:cNvCxnSpPr>
          <p:nvPr/>
        </p:nvCxnSpPr>
        <p:spPr>
          <a:xfrm>
            <a:off x="3562350" y="925268"/>
            <a:ext cx="0" cy="358140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8D02B1F6-658D-4BC0-81E6-8D32F9AF983E}"/>
              </a:ext>
            </a:extLst>
          </p:cNvPr>
          <p:cNvSpPr txBox="1"/>
          <p:nvPr/>
        </p:nvSpPr>
        <p:spPr>
          <a:xfrm>
            <a:off x="5541305" y="4126060"/>
            <a:ext cx="857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6526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6973E-6 C 0.00694 -0.00987 0.01406 -0.02098 0.021 -0.03486 C 0.03993 -0.07497 0.04496 -0.11385 0.03107 -0.12002 C 0.01701 -0.12712 -0.01007 -0.09904 -0.029 -0.05893 C -0.03907 -0.03795 -0.04497 -0.01789 -0.04705 -0.00308 C -0.05 0.00895 -0.05105 0.02099 -0.05105 0.03487 C -0.05105 0.07992 -0.03802 0.11694 -0.02292 0.11694 C -0.00799 0.11694 0.00503 0.07992 0.00503 0.03487 C 0.00503 0.01389 0.00208 -0.00586 -0.00296 -0.02005 C -0.00504 -0.03208 -0.01007 -0.04504 -0.01598 -0.058 C -0.03594 -0.09904 -0.06302 -0.12712 -0.07709 -0.12002 C -0.09098 -0.11292 -0.08594 -0.07497 -0.06598 -0.03394 C -0.05799 -0.01511 -0.04705 0.00093 -0.03594 0.01204 C -0.02796 0.02191 -0.01893 0.03086 -0.00695 0.04012 C 0.02899 0.06912 0.06493 0.08208 0.075 0.07004 C 0.08402 0.05801 0.06406 0.025 0.02795 -0.00308 C 0.01302 -0.01511 -0.00296 -0.02406 -0.01598 -0.02992 C -0.02796 -0.0361 -0.04306 -0.04103 -0.05903 -0.04412 C -0.10296 -0.05399 -0.14098 -0.05091 -0.14393 -0.03486 C -0.14792 -0.02005 -0.11493 -4.06973E-6 -0.07101 0.00988 C -0.05105 0.01389 -0.03195 0.01605 -0.01702 0.01512 C -0.004 0.01512 0.01007 0.01296 0.025 0.00988 C 0.06892 -4.06973E-6 0.10208 -0.02098 0.09791 -0.0361 C 0.09496 -0.05091 0.05694 -0.05492 0.01302 -0.04504 C -0.00799 -0.04011 -0.02709 -0.03301 -0.03993 -0.02499 C -0.05105 -0.01913 -0.06198 -0.01203 -0.07396 -0.00308 C -0.10903 0.02592 -0.13004 0.05801 -0.11997 0.07004 C -0.11094 0.08208 -0.07396 0.06912 -0.03907 0.04104 C -0.02205 0.02716 -0.00799 0.01296 4.16667E-6 -4.06973E-6 Z " pathEditMode="relative" rAng="0" ptsTypes="AAAAAAAAAAAAAAAAAAAAAAAAAAAAA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9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10EA9D1-258A-4EC8-B952-EEC759939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7ECE0A4-446C-410A-A067-EAC692130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91600" cy="694497"/>
          </a:xfrm>
        </p:spPr>
        <p:txBody>
          <a:bodyPr/>
          <a:lstStyle/>
          <a:p>
            <a:pPr algn="ctr"/>
            <a:r>
              <a:rPr lang="fr-FR" sz="3200" dirty="0"/>
              <a:t>Comparaison des pouvoirs oxydants des dihalogènes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8A82C8D8-71FC-4BB9-B964-3CA5A3AFBDF9}"/>
              </a:ext>
            </a:extLst>
          </p:cNvPr>
          <p:cNvGrpSpPr/>
          <p:nvPr/>
        </p:nvGrpSpPr>
        <p:grpSpPr>
          <a:xfrm>
            <a:off x="111390" y="1328965"/>
            <a:ext cx="857250" cy="2882901"/>
            <a:chOff x="555891" y="1541786"/>
            <a:chExt cx="857250" cy="2882901"/>
          </a:xfrm>
        </p:grpSpPr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FB7D2CAD-575B-4283-97DD-88B2AEE83615}"/>
                </a:ext>
              </a:extLst>
            </p:cNvPr>
            <p:cNvGrpSpPr/>
            <p:nvPr/>
          </p:nvGrpSpPr>
          <p:grpSpPr>
            <a:xfrm>
              <a:off x="555891" y="1541786"/>
              <a:ext cx="857250" cy="2882901"/>
              <a:chOff x="3228513" y="1396643"/>
              <a:chExt cx="857250" cy="2882901"/>
            </a:xfrm>
          </p:grpSpPr>
          <p:grpSp>
            <p:nvGrpSpPr>
              <p:cNvPr id="5" name="Groupe 32">
                <a:extLst>
                  <a:ext uri="{FF2B5EF4-FFF2-40B4-BE49-F238E27FC236}">
                    <a16:creationId xmlns:a16="http://schemas.microsoft.com/office/drawing/2014/main" id="{20438B5C-5192-4F43-9E8A-C155F690BB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28513" y="1396643"/>
                <a:ext cx="857250" cy="2882901"/>
                <a:chOff x="215901" y="1709447"/>
                <a:chExt cx="571500" cy="2090602"/>
              </a:xfrm>
            </p:grpSpPr>
            <p:pic>
              <p:nvPicPr>
                <p:cNvPr id="7" name="Image 18">
                  <a:extLst>
                    <a:ext uri="{FF2B5EF4-FFF2-40B4-BE49-F238E27FC236}">
                      <a16:creationId xmlns:a16="http://schemas.microsoft.com/office/drawing/2014/main" id="{C602BDD7-A2ED-4C29-9E75-C1E01885AE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523" r="38635" b="3609"/>
                <a:stretch>
                  <a:fillRect/>
                </a:stretch>
              </p:blipFill>
              <p:spPr bwMode="auto">
                <a:xfrm>
                  <a:off x="215901" y="1709447"/>
                  <a:ext cx="571500" cy="20906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8" name="Ellipse 7">
                  <a:extLst>
                    <a:ext uri="{FF2B5EF4-FFF2-40B4-BE49-F238E27FC236}">
                      <a16:creationId xmlns:a16="http://schemas.microsoft.com/office/drawing/2014/main" id="{2E424560-E4A7-4DBE-8495-24CEE92D28B4}"/>
                    </a:ext>
                  </a:extLst>
                </p:cNvPr>
                <p:cNvSpPr/>
                <p:nvPr/>
              </p:nvSpPr>
              <p:spPr>
                <a:xfrm>
                  <a:off x="358776" y="3481422"/>
                  <a:ext cx="315913" cy="2678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F4CF3CF-9B46-4D4C-AB02-844596A79317}"/>
                    </a:ext>
                  </a:extLst>
                </p:cNvPr>
                <p:cNvSpPr/>
                <p:nvPr/>
              </p:nvSpPr>
              <p:spPr>
                <a:xfrm>
                  <a:off x="358776" y="2992863"/>
                  <a:ext cx="315913" cy="5976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6" name="Connecteur droit 5">
                <a:extLst>
                  <a:ext uri="{FF2B5EF4-FFF2-40B4-BE49-F238E27FC236}">
                    <a16:creationId xmlns:a16="http://schemas.microsoft.com/office/drawing/2014/main" id="{35A70F48-5B5E-4AEB-879D-39FE4228A653}"/>
                  </a:ext>
                </a:extLst>
              </p:cNvPr>
              <p:cNvCxnSpPr/>
              <p:nvPr/>
            </p:nvCxnSpPr>
            <p:spPr>
              <a:xfrm>
                <a:off x="3442826" y="3154905"/>
                <a:ext cx="47387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8E67B00-ED99-4A8B-9FDE-245072D9E07D}"/>
                </a:ext>
              </a:extLst>
            </p:cNvPr>
            <p:cNvSpPr/>
            <p:nvPr/>
          </p:nvSpPr>
          <p:spPr>
            <a:xfrm>
              <a:off x="790575" y="2612231"/>
              <a:ext cx="438150" cy="676275"/>
            </a:xfrm>
            <a:prstGeom prst="rect">
              <a:avLst/>
            </a:prstGeom>
            <a:solidFill>
              <a:srgbClr val="FB7405">
                <a:alpha val="8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DFE121EE-3216-4786-9435-75E4CD45F07B}"/>
              </a:ext>
            </a:extLst>
          </p:cNvPr>
          <p:cNvSpPr txBox="1"/>
          <p:nvPr/>
        </p:nvSpPr>
        <p:spPr>
          <a:xfrm>
            <a:off x="1295008" y="4066299"/>
            <a:ext cx="857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/>
              <a:t>1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500A1585-ABCA-42A2-A8BD-A90F0EEB8EC8}"/>
              </a:ext>
            </a:extLst>
          </p:cNvPr>
          <p:cNvGrpSpPr/>
          <p:nvPr/>
        </p:nvGrpSpPr>
        <p:grpSpPr>
          <a:xfrm>
            <a:off x="1937945" y="1328964"/>
            <a:ext cx="857250" cy="2882901"/>
            <a:chOff x="555891" y="1541786"/>
            <a:chExt cx="857250" cy="2882901"/>
          </a:xfrm>
        </p:grpSpPr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1E1080CF-47DF-453F-9A55-5BD46607BCBE}"/>
                </a:ext>
              </a:extLst>
            </p:cNvPr>
            <p:cNvGrpSpPr/>
            <p:nvPr/>
          </p:nvGrpSpPr>
          <p:grpSpPr>
            <a:xfrm>
              <a:off x="555891" y="1541786"/>
              <a:ext cx="857250" cy="2882901"/>
              <a:chOff x="3228513" y="1396643"/>
              <a:chExt cx="857250" cy="2882901"/>
            </a:xfrm>
          </p:grpSpPr>
          <p:grpSp>
            <p:nvGrpSpPr>
              <p:cNvPr id="21" name="Groupe 32">
                <a:extLst>
                  <a:ext uri="{FF2B5EF4-FFF2-40B4-BE49-F238E27FC236}">
                    <a16:creationId xmlns:a16="http://schemas.microsoft.com/office/drawing/2014/main" id="{BDD673B8-6677-42A6-B7A7-E1673BA26E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28513" y="1396643"/>
                <a:ext cx="857250" cy="2882901"/>
                <a:chOff x="215901" y="1709447"/>
                <a:chExt cx="571500" cy="2090602"/>
              </a:xfrm>
            </p:grpSpPr>
            <p:pic>
              <p:nvPicPr>
                <p:cNvPr id="23" name="Image 18">
                  <a:extLst>
                    <a:ext uri="{FF2B5EF4-FFF2-40B4-BE49-F238E27FC236}">
                      <a16:creationId xmlns:a16="http://schemas.microsoft.com/office/drawing/2014/main" id="{07962425-E07A-48B9-AD3E-ED86F0B7FBC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523" r="38635" b="3609"/>
                <a:stretch>
                  <a:fillRect/>
                </a:stretch>
              </p:blipFill>
              <p:spPr bwMode="auto">
                <a:xfrm>
                  <a:off x="215901" y="1709447"/>
                  <a:ext cx="571500" cy="20906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4" name="Ellipse 23">
                  <a:extLst>
                    <a:ext uri="{FF2B5EF4-FFF2-40B4-BE49-F238E27FC236}">
                      <a16:creationId xmlns:a16="http://schemas.microsoft.com/office/drawing/2014/main" id="{A21F446F-0B1B-4023-8AF0-67EB731908DE}"/>
                    </a:ext>
                  </a:extLst>
                </p:cNvPr>
                <p:cNvSpPr/>
                <p:nvPr/>
              </p:nvSpPr>
              <p:spPr>
                <a:xfrm>
                  <a:off x="358776" y="3481422"/>
                  <a:ext cx="315913" cy="2678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D96B53FB-CFCE-4FA1-A6E0-0F613607C88D}"/>
                    </a:ext>
                  </a:extLst>
                </p:cNvPr>
                <p:cNvSpPr/>
                <p:nvPr/>
              </p:nvSpPr>
              <p:spPr>
                <a:xfrm>
                  <a:off x="358776" y="2992863"/>
                  <a:ext cx="315913" cy="5976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22" name="Connecteur droit 21">
                <a:extLst>
                  <a:ext uri="{FF2B5EF4-FFF2-40B4-BE49-F238E27FC236}">
                    <a16:creationId xmlns:a16="http://schemas.microsoft.com/office/drawing/2014/main" id="{6045774A-A5C1-4AFF-BD1A-4D7D042B7211}"/>
                  </a:ext>
                </a:extLst>
              </p:cNvPr>
              <p:cNvCxnSpPr/>
              <p:nvPr/>
            </p:nvCxnSpPr>
            <p:spPr>
              <a:xfrm>
                <a:off x="3442826" y="3154905"/>
                <a:ext cx="47387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DFFA238-E3DC-458A-B4D0-B5AC9D1A1405}"/>
                </a:ext>
              </a:extLst>
            </p:cNvPr>
            <p:cNvSpPr/>
            <p:nvPr/>
          </p:nvSpPr>
          <p:spPr>
            <a:xfrm>
              <a:off x="790575" y="2612231"/>
              <a:ext cx="438150" cy="676275"/>
            </a:xfrm>
            <a:prstGeom prst="rect">
              <a:avLst/>
            </a:prstGeom>
            <a:solidFill>
              <a:srgbClr val="7030A0">
                <a:alpha val="8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5D2DAFC3-BC66-4528-A13A-206FD866A3DB}"/>
              </a:ext>
            </a:extLst>
          </p:cNvPr>
          <p:cNvSpPr/>
          <p:nvPr/>
        </p:nvSpPr>
        <p:spPr>
          <a:xfrm>
            <a:off x="968640" y="2737546"/>
            <a:ext cx="1014551" cy="34967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1704CEC1-9595-40B5-8F86-DB921CC22F0F}"/>
              </a:ext>
            </a:extLst>
          </p:cNvPr>
          <p:cNvGrpSpPr/>
          <p:nvPr/>
        </p:nvGrpSpPr>
        <p:grpSpPr>
          <a:xfrm>
            <a:off x="4177109" y="1328964"/>
            <a:ext cx="857250" cy="2882901"/>
            <a:chOff x="555891" y="1541786"/>
            <a:chExt cx="857250" cy="2882901"/>
          </a:xfrm>
        </p:grpSpPr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3D8EB405-6158-44E0-A38D-98BA0B43DF5F}"/>
                </a:ext>
              </a:extLst>
            </p:cNvPr>
            <p:cNvGrpSpPr/>
            <p:nvPr/>
          </p:nvGrpSpPr>
          <p:grpSpPr>
            <a:xfrm>
              <a:off x="555891" y="1541786"/>
              <a:ext cx="857250" cy="2882901"/>
              <a:chOff x="3228513" y="1396643"/>
              <a:chExt cx="857250" cy="2882901"/>
            </a:xfrm>
          </p:grpSpPr>
          <p:grpSp>
            <p:nvGrpSpPr>
              <p:cNvPr id="31" name="Groupe 32">
                <a:extLst>
                  <a:ext uri="{FF2B5EF4-FFF2-40B4-BE49-F238E27FC236}">
                    <a16:creationId xmlns:a16="http://schemas.microsoft.com/office/drawing/2014/main" id="{60C6002C-C287-42C8-A52E-6958A882DA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28513" y="1396643"/>
                <a:ext cx="857250" cy="2882901"/>
                <a:chOff x="215901" y="1709447"/>
                <a:chExt cx="571500" cy="2090602"/>
              </a:xfrm>
            </p:grpSpPr>
            <p:pic>
              <p:nvPicPr>
                <p:cNvPr id="33" name="Image 18">
                  <a:extLst>
                    <a:ext uri="{FF2B5EF4-FFF2-40B4-BE49-F238E27FC236}">
                      <a16:creationId xmlns:a16="http://schemas.microsoft.com/office/drawing/2014/main" id="{D7C6EC5A-E994-4D8B-BD1C-29345F31D4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523" r="38635" b="3609"/>
                <a:stretch>
                  <a:fillRect/>
                </a:stretch>
              </p:blipFill>
              <p:spPr bwMode="auto">
                <a:xfrm>
                  <a:off x="215901" y="1709447"/>
                  <a:ext cx="571500" cy="20906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4" name="Ellipse 33">
                  <a:extLst>
                    <a:ext uri="{FF2B5EF4-FFF2-40B4-BE49-F238E27FC236}">
                      <a16:creationId xmlns:a16="http://schemas.microsoft.com/office/drawing/2014/main" id="{FA3A9677-D597-4733-9844-DFAE540C9A92}"/>
                    </a:ext>
                  </a:extLst>
                </p:cNvPr>
                <p:cNvSpPr/>
                <p:nvPr/>
              </p:nvSpPr>
              <p:spPr>
                <a:xfrm>
                  <a:off x="358776" y="3481422"/>
                  <a:ext cx="315913" cy="2678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2728F927-FFCC-40C8-B8A4-67814AEF0D80}"/>
                    </a:ext>
                  </a:extLst>
                </p:cNvPr>
                <p:cNvSpPr/>
                <p:nvPr/>
              </p:nvSpPr>
              <p:spPr>
                <a:xfrm>
                  <a:off x="358776" y="2992863"/>
                  <a:ext cx="315913" cy="5976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32" name="Connecteur droit 31">
                <a:extLst>
                  <a:ext uri="{FF2B5EF4-FFF2-40B4-BE49-F238E27FC236}">
                    <a16:creationId xmlns:a16="http://schemas.microsoft.com/office/drawing/2014/main" id="{0FEDCE9F-A79B-449E-B381-96ABAA3821D3}"/>
                  </a:ext>
                </a:extLst>
              </p:cNvPr>
              <p:cNvCxnSpPr/>
              <p:nvPr/>
            </p:nvCxnSpPr>
            <p:spPr>
              <a:xfrm>
                <a:off x="3442826" y="3154905"/>
                <a:ext cx="47387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2B3216B-8802-4136-948C-EA6565C67710}"/>
                </a:ext>
              </a:extLst>
            </p:cNvPr>
            <p:cNvSpPr/>
            <p:nvPr/>
          </p:nvSpPr>
          <p:spPr>
            <a:xfrm>
              <a:off x="790575" y="2612231"/>
              <a:ext cx="438150" cy="676275"/>
            </a:xfrm>
            <a:prstGeom prst="rect">
              <a:avLst/>
            </a:prstGeom>
            <a:solidFill>
              <a:srgbClr val="FB7405">
                <a:alpha val="8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7" name="ZoneTexte 36">
            <a:extLst>
              <a:ext uri="{FF2B5EF4-FFF2-40B4-BE49-F238E27FC236}">
                <a16:creationId xmlns:a16="http://schemas.microsoft.com/office/drawing/2014/main" id="{1538266F-7B5B-4651-A7F5-0FCC7DAAB9AF}"/>
              </a:ext>
            </a:extLst>
          </p:cNvPr>
          <p:cNvSpPr txBox="1"/>
          <p:nvPr/>
        </p:nvSpPr>
        <p:spPr>
          <a:xfrm>
            <a:off x="7256452" y="2559144"/>
            <a:ext cx="1999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Dibrome dans l’heptane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7A6F772D-1281-4DD1-8B40-318542DC49E0}"/>
              </a:ext>
            </a:extLst>
          </p:cNvPr>
          <p:cNvSpPr txBox="1"/>
          <p:nvPr/>
        </p:nvSpPr>
        <p:spPr>
          <a:xfrm>
            <a:off x="7347800" y="3376396"/>
            <a:ext cx="1872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Solution d’iodure de potassium KCl(aq)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E2CB7EF4-0703-406B-8F08-F499346F98E1}"/>
              </a:ext>
            </a:extLst>
          </p:cNvPr>
          <p:cNvCxnSpPr>
            <a:cxnSpLocks/>
          </p:cNvCxnSpPr>
          <p:nvPr/>
        </p:nvCxnSpPr>
        <p:spPr>
          <a:xfrm>
            <a:off x="3562350" y="925268"/>
            <a:ext cx="0" cy="358140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8D02B1F6-658D-4BC0-81E6-8D32F9AF983E}"/>
              </a:ext>
            </a:extLst>
          </p:cNvPr>
          <p:cNvSpPr txBox="1"/>
          <p:nvPr/>
        </p:nvSpPr>
        <p:spPr>
          <a:xfrm>
            <a:off x="5541305" y="4126060"/>
            <a:ext cx="857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/>
              <a:t>2</a:t>
            </a:r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3329C623-842F-4570-BD84-716885AE62FA}"/>
              </a:ext>
            </a:extLst>
          </p:cNvPr>
          <p:cNvGrpSpPr/>
          <p:nvPr/>
        </p:nvGrpSpPr>
        <p:grpSpPr>
          <a:xfrm>
            <a:off x="5895111" y="1328963"/>
            <a:ext cx="857250" cy="2882901"/>
            <a:chOff x="555891" y="1541786"/>
            <a:chExt cx="857250" cy="2882901"/>
          </a:xfrm>
        </p:grpSpPr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FA0FA789-CF68-489C-A1DC-0A30EC4CC347}"/>
                </a:ext>
              </a:extLst>
            </p:cNvPr>
            <p:cNvGrpSpPr/>
            <p:nvPr/>
          </p:nvGrpSpPr>
          <p:grpSpPr>
            <a:xfrm>
              <a:off x="555891" y="1541786"/>
              <a:ext cx="857250" cy="2882901"/>
              <a:chOff x="3228513" y="1396643"/>
              <a:chExt cx="857250" cy="2882901"/>
            </a:xfrm>
          </p:grpSpPr>
          <p:grpSp>
            <p:nvGrpSpPr>
              <p:cNvPr id="44" name="Groupe 32">
                <a:extLst>
                  <a:ext uri="{FF2B5EF4-FFF2-40B4-BE49-F238E27FC236}">
                    <a16:creationId xmlns:a16="http://schemas.microsoft.com/office/drawing/2014/main" id="{F7F6FC01-08C9-4EC8-9B90-0EC29815C29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28513" y="1396643"/>
                <a:ext cx="857250" cy="2882901"/>
                <a:chOff x="215901" y="1709447"/>
                <a:chExt cx="571500" cy="2090602"/>
              </a:xfrm>
            </p:grpSpPr>
            <p:pic>
              <p:nvPicPr>
                <p:cNvPr id="46" name="Image 18">
                  <a:extLst>
                    <a:ext uri="{FF2B5EF4-FFF2-40B4-BE49-F238E27FC236}">
                      <a16:creationId xmlns:a16="http://schemas.microsoft.com/office/drawing/2014/main" id="{9738BC9C-E0C2-46B2-B92B-30594984C89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523" r="38635" b="3609"/>
                <a:stretch>
                  <a:fillRect/>
                </a:stretch>
              </p:blipFill>
              <p:spPr bwMode="auto">
                <a:xfrm>
                  <a:off x="215901" y="1709447"/>
                  <a:ext cx="571500" cy="20906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7" name="Ellipse 46">
                  <a:extLst>
                    <a:ext uri="{FF2B5EF4-FFF2-40B4-BE49-F238E27FC236}">
                      <a16:creationId xmlns:a16="http://schemas.microsoft.com/office/drawing/2014/main" id="{4D8993F4-D678-4DC5-B96D-8535E3725E27}"/>
                    </a:ext>
                  </a:extLst>
                </p:cNvPr>
                <p:cNvSpPr/>
                <p:nvPr/>
              </p:nvSpPr>
              <p:spPr>
                <a:xfrm>
                  <a:off x="358776" y="3481422"/>
                  <a:ext cx="315913" cy="2678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52DFBD05-2E83-4B05-B474-48CB13276CE4}"/>
                    </a:ext>
                  </a:extLst>
                </p:cNvPr>
                <p:cNvSpPr/>
                <p:nvPr/>
              </p:nvSpPr>
              <p:spPr>
                <a:xfrm>
                  <a:off x="358776" y="2992863"/>
                  <a:ext cx="315913" cy="5976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fr-FR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45" name="Connecteur droit 44">
                <a:extLst>
                  <a:ext uri="{FF2B5EF4-FFF2-40B4-BE49-F238E27FC236}">
                    <a16:creationId xmlns:a16="http://schemas.microsoft.com/office/drawing/2014/main" id="{B9852FE7-128D-491C-895F-C39DBC172190}"/>
                  </a:ext>
                </a:extLst>
              </p:cNvPr>
              <p:cNvCxnSpPr/>
              <p:nvPr/>
            </p:nvCxnSpPr>
            <p:spPr>
              <a:xfrm>
                <a:off x="3442826" y="3154905"/>
                <a:ext cx="473870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BFFE2F-DC6B-471E-9BC8-BA215D0F6C50}"/>
                </a:ext>
              </a:extLst>
            </p:cNvPr>
            <p:cNvSpPr/>
            <p:nvPr/>
          </p:nvSpPr>
          <p:spPr>
            <a:xfrm>
              <a:off x="790575" y="2612231"/>
              <a:ext cx="438150" cy="676275"/>
            </a:xfrm>
            <a:prstGeom prst="rect">
              <a:avLst/>
            </a:prstGeom>
            <a:solidFill>
              <a:srgbClr val="FB7405">
                <a:alpha val="8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DC555EE8-D0A5-4A7B-BCA7-5790C590877D}"/>
              </a:ext>
            </a:extLst>
          </p:cNvPr>
          <p:cNvCxnSpPr>
            <a:cxnSpLocks/>
          </p:cNvCxnSpPr>
          <p:nvPr/>
        </p:nvCxnSpPr>
        <p:spPr>
          <a:xfrm flipH="1" flipV="1">
            <a:off x="6399272" y="3718238"/>
            <a:ext cx="1026072" cy="34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294104DF-9C8D-430F-91C3-7F68A5055C76}"/>
              </a:ext>
            </a:extLst>
          </p:cNvPr>
          <p:cNvCxnSpPr>
            <a:cxnSpLocks/>
          </p:cNvCxnSpPr>
          <p:nvPr/>
        </p:nvCxnSpPr>
        <p:spPr>
          <a:xfrm flipH="1">
            <a:off x="6400079" y="2802887"/>
            <a:ext cx="1033786" cy="24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Flèche : droite 48">
            <a:extLst>
              <a:ext uri="{FF2B5EF4-FFF2-40B4-BE49-F238E27FC236}">
                <a16:creationId xmlns:a16="http://schemas.microsoft.com/office/drawing/2014/main" id="{35624B6B-930E-4CF0-B7F2-55EF57EE8C88}"/>
              </a:ext>
            </a:extLst>
          </p:cNvPr>
          <p:cNvSpPr/>
          <p:nvPr/>
        </p:nvSpPr>
        <p:spPr>
          <a:xfrm>
            <a:off x="4997902" y="2652702"/>
            <a:ext cx="1014551" cy="34967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499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  <p:bldP spid="4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C74BCE-62DB-40DC-A8F3-8FC6B33BE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122CE3E9-4D1D-42DD-9752-E63C37E94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Merci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7819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3D1DA65-D6AA-46C1-9068-AD6AFB20B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F701-4968-46AE-B777-6FB50F0714C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1A71FD3B-2FCA-4C97-8CFC-2107BE649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5107" y="24825"/>
            <a:ext cx="9734213" cy="694497"/>
          </a:xfrm>
        </p:spPr>
        <p:txBody>
          <a:bodyPr/>
          <a:lstStyle/>
          <a:p>
            <a:pPr algn="ctr"/>
            <a:r>
              <a:rPr lang="fr-FR" sz="3400" dirty="0"/>
              <a:t>Historique de la construction du tableau périodique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DA1A5CF-1E7E-4AEB-9A40-A381FD0DE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24" y="950566"/>
            <a:ext cx="1628240" cy="193097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2C4792B-ED35-4A77-8715-8C2BADBC5652}"/>
              </a:ext>
            </a:extLst>
          </p:cNvPr>
          <p:cNvSpPr txBox="1"/>
          <p:nvPr/>
        </p:nvSpPr>
        <p:spPr>
          <a:xfrm>
            <a:off x="0" y="3021798"/>
            <a:ext cx="1895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Guyton</a:t>
            </a:r>
            <a:r>
              <a:rPr lang="fr-FR" b="1" dirty="0"/>
              <a:t> – 1782 </a:t>
            </a:r>
          </a:p>
          <a:p>
            <a:pPr algn="ctr"/>
            <a:r>
              <a:rPr lang="fr-FR" dirty="0"/>
              <a:t>Volonté d’unifier les dénominations chimiques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55092FF-4BE2-4442-A344-0606D1A62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701" y="2227574"/>
            <a:ext cx="1844182" cy="177898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E312686-A88B-412B-843D-B802F181089F}"/>
              </a:ext>
            </a:extLst>
          </p:cNvPr>
          <p:cNvSpPr txBox="1"/>
          <p:nvPr/>
        </p:nvSpPr>
        <p:spPr>
          <a:xfrm>
            <a:off x="1964060" y="1229879"/>
            <a:ext cx="1793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Lavoisier -1789 </a:t>
            </a:r>
          </a:p>
          <a:p>
            <a:pPr algn="ctr"/>
            <a:r>
              <a:rPr lang="fr-FR" dirty="0"/>
              <a:t>Première classification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AB66B3B-30DB-493B-AFD1-1A893EC97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172" y="1031079"/>
            <a:ext cx="1889925" cy="22776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98F35EC-413D-4497-B06B-54E923CCE626}"/>
              </a:ext>
            </a:extLst>
          </p:cNvPr>
          <p:cNvSpPr txBox="1"/>
          <p:nvPr/>
        </p:nvSpPr>
        <p:spPr>
          <a:xfrm>
            <a:off x="4375675" y="3267894"/>
            <a:ext cx="24644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Dalton – 1808</a:t>
            </a:r>
          </a:p>
          <a:p>
            <a:pPr marL="285750" indent="-285750">
              <a:buFont typeface="Arial"/>
              <a:buChar char="•"/>
            </a:pPr>
            <a:r>
              <a:rPr lang="fr-FR" dirty="0"/>
              <a:t>Théorie atomique</a:t>
            </a:r>
          </a:p>
          <a:p>
            <a:pPr marL="285750" indent="-285750">
              <a:buFont typeface="Arial"/>
              <a:buChar char="•"/>
            </a:pPr>
            <a:r>
              <a:rPr lang="fr-FR" dirty="0"/>
              <a:t>Notion de </a:t>
            </a:r>
            <a:r>
              <a:rPr lang="fr-FR" b="1" dirty="0"/>
              <a:t>masse atomique </a:t>
            </a:r>
            <a:r>
              <a:rPr lang="fr-FR" dirty="0"/>
              <a:t>(Travaux d’Avogadro)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3F07E6D-0B1B-4CAA-9CB9-DE8BB4DD08B6}"/>
              </a:ext>
            </a:extLst>
          </p:cNvPr>
          <p:cNvSpPr txBox="1"/>
          <p:nvPr/>
        </p:nvSpPr>
        <p:spPr>
          <a:xfrm>
            <a:off x="6840083" y="838876"/>
            <a:ext cx="23039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Döbereiner – 1817</a:t>
            </a:r>
          </a:p>
          <a:p>
            <a:r>
              <a:rPr lang="fr-FR" dirty="0"/>
              <a:t>Triades, basées sur: </a:t>
            </a:r>
          </a:p>
          <a:p>
            <a:r>
              <a:rPr lang="fr-FR" dirty="0"/>
              <a:t>-relation entre masses atomiques</a:t>
            </a:r>
          </a:p>
          <a:p>
            <a:r>
              <a:rPr lang="fr-FR" dirty="0"/>
              <a:t>-Propriétés chimiques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41B1125-3CC1-48E9-82FF-3AEBD336F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4026" y="2248542"/>
            <a:ext cx="2177293" cy="253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28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A6189C5-E059-4D3F-BF32-394F2438D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EF61A87-54FF-41F8-BD5D-10FA156E3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Triades de Döbereiner 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67636669-299A-4873-AF6B-A8CE655E10D7}"/>
              </a:ext>
            </a:extLst>
          </p:cNvPr>
          <p:cNvSpPr txBox="1">
            <a:spLocks/>
          </p:cNvSpPr>
          <p:nvPr/>
        </p:nvSpPr>
        <p:spPr>
          <a:xfrm>
            <a:off x="179762" y="838877"/>
            <a:ext cx="8716587" cy="344737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50"/>
              </a:buClr>
              <a:buFont typeface="Wingdings" panose="05000000000000000000" pitchFamily="2" charset="2"/>
              <a:buChar char="v"/>
            </a:pPr>
            <a:r>
              <a:rPr lang="fr-FR" sz="2400" b="1" dirty="0"/>
              <a:t>Alcalino-terreux</a:t>
            </a:r>
            <a:r>
              <a:rPr lang="fr-FR" sz="2400" dirty="0"/>
              <a:t>:  Sr(88) = [Ca(40)+Ba(137)]/2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fr-FR" sz="2400" i="1" u="sng" dirty="0"/>
              <a:t>Propriétés: </a:t>
            </a:r>
            <a:r>
              <a:rPr lang="fr-FR" sz="2400" i="1" dirty="0"/>
              <a:t>Blancs argentés, brillants, chimiquement assez réactifs à température et pression ambiantes.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fr-FR" sz="2000" i="1" dirty="0"/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v"/>
            </a:pPr>
            <a:r>
              <a:rPr lang="fr-FR" sz="2400" b="1" dirty="0"/>
              <a:t>Métaux Alcalins</a:t>
            </a:r>
            <a:r>
              <a:rPr lang="fr-FR" sz="2400" dirty="0"/>
              <a:t>: Na(23)=[Li(7)+K(39)]/2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fr-FR" sz="2400" i="1" u="sng" dirty="0"/>
              <a:t>Propriétés: </a:t>
            </a:r>
            <a:r>
              <a:rPr lang="fr-FR" sz="2400" i="1" dirty="0"/>
              <a:t>Brillants, mous, très réactifs à température et pression ambiantes.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fr-FR" sz="2000" i="1" dirty="0"/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v"/>
            </a:pPr>
            <a:r>
              <a:rPr lang="fr-FR" sz="2400" b="1" dirty="0"/>
              <a:t>Halogènes: </a:t>
            </a:r>
            <a:r>
              <a:rPr lang="fr-FR" sz="2600" dirty="0"/>
              <a:t>Br(80)=[Cl(35,5)+I(127)]/2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780368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A0B311E-D431-4392-B3FD-39705BFAD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3298C679-9450-4CE4-B0E8-2ACE9570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4825"/>
            <a:ext cx="9105900" cy="694497"/>
          </a:xfrm>
        </p:spPr>
        <p:txBody>
          <a:bodyPr/>
          <a:lstStyle/>
          <a:p>
            <a:r>
              <a:rPr lang="fr-FR" dirty="0"/>
              <a:t>Propriété de la triade des halogènes</a:t>
            </a:r>
            <a:r>
              <a:rPr lang="fr-FR" u="sng" dirty="0"/>
              <a:t> </a:t>
            </a:r>
            <a:endParaRPr lang="fr-FR" dirty="0"/>
          </a:p>
        </p:txBody>
      </p:sp>
      <p:grpSp>
        <p:nvGrpSpPr>
          <p:cNvPr id="4" name="Groupe 32">
            <a:extLst>
              <a:ext uri="{FF2B5EF4-FFF2-40B4-BE49-F238E27FC236}">
                <a16:creationId xmlns:a16="http://schemas.microsoft.com/office/drawing/2014/main" id="{E07A8D25-AB6A-4C14-A4C8-A1B8C95AA796}"/>
              </a:ext>
            </a:extLst>
          </p:cNvPr>
          <p:cNvGrpSpPr>
            <a:grpSpLocks/>
          </p:cNvGrpSpPr>
          <p:nvPr/>
        </p:nvGrpSpPr>
        <p:grpSpPr bwMode="auto">
          <a:xfrm>
            <a:off x="606425" y="1681162"/>
            <a:ext cx="857250" cy="2882901"/>
            <a:chOff x="215901" y="1709447"/>
            <a:chExt cx="571500" cy="2090602"/>
          </a:xfrm>
        </p:grpSpPr>
        <p:pic>
          <p:nvPicPr>
            <p:cNvPr id="5" name="Image 18">
              <a:extLst>
                <a:ext uri="{FF2B5EF4-FFF2-40B4-BE49-F238E27FC236}">
                  <a16:creationId xmlns:a16="http://schemas.microsoft.com/office/drawing/2014/main" id="{92D9E9C3-9675-4451-9EF3-32E0373417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3" r="38635" b="3609"/>
            <a:stretch>
              <a:fillRect/>
            </a:stretch>
          </p:blipFill>
          <p:spPr bwMode="auto">
            <a:xfrm>
              <a:off x="215901" y="1709447"/>
              <a:ext cx="571500" cy="2090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8C67B53-6E4A-42A5-BB45-7990F0EC89F5}"/>
                </a:ext>
              </a:extLst>
            </p:cNvPr>
            <p:cNvSpPr/>
            <p:nvPr/>
          </p:nvSpPr>
          <p:spPr>
            <a:xfrm>
              <a:off x="358776" y="3215887"/>
              <a:ext cx="315913" cy="400024"/>
            </a:xfrm>
            <a:prstGeom prst="rect">
              <a:avLst/>
            </a:prstGeom>
            <a:solidFill>
              <a:srgbClr val="B9E7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CDF6D1C6-3458-4659-936F-A329E7ACA6AE}"/>
                </a:ext>
              </a:extLst>
            </p:cNvPr>
            <p:cNvSpPr/>
            <p:nvPr/>
          </p:nvSpPr>
          <p:spPr>
            <a:xfrm>
              <a:off x="358776" y="3495269"/>
              <a:ext cx="315913" cy="253983"/>
            </a:xfrm>
            <a:prstGeom prst="ellipse">
              <a:avLst/>
            </a:prstGeom>
            <a:solidFill>
              <a:srgbClr val="B9E7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8" name="ZoneTexte 47">
            <a:extLst>
              <a:ext uri="{FF2B5EF4-FFF2-40B4-BE49-F238E27FC236}">
                <a16:creationId xmlns:a16="http://schemas.microsoft.com/office/drawing/2014/main" id="{7F15974D-612A-4161-B80B-A54451F7852C}"/>
              </a:ext>
            </a:extLst>
          </p:cNvPr>
          <p:cNvSpPr txBox="1"/>
          <p:nvPr/>
        </p:nvSpPr>
        <p:spPr>
          <a:xfrm>
            <a:off x="795335" y="1953199"/>
            <a:ext cx="713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+mj-lt"/>
              </a:rPr>
              <a:t>KCl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18032E40-1FD4-4A63-BBCA-6D6E775D8AC8}"/>
              </a:ext>
            </a:extLst>
          </p:cNvPr>
          <p:cNvSpPr txBox="1"/>
          <p:nvPr/>
        </p:nvSpPr>
        <p:spPr>
          <a:xfrm>
            <a:off x="1769666" y="1953199"/>
            <a:ext cx="713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+mj-lt"/>
              </a:rPr>
              <a:t>KI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0FEAC314-2B08-42B6-A31E-4A69F54FDCF7}"/>
              </a:ext>
            </a:extLst>
          </p:cNvPr>
          <p:cNvSpPr txBox="1"/>
          <p:nvPr/>
        </p:nvSpPr>
        <p:spPr>
          <a:xfrm>
            <a:off x="2625730" y="1953199"/>
            <a:ext cx="713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+mj-lt"/>
              </a:rPr>
              <a:t>KBr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D8C19AA-0546-415A-AB43-55E20A6622A3}"/>
              </a:ext>
            </a:extLst>
          </p:cNvPr>
          <p:cNvSpPr/>
          <p:nvPr/>
        </p:nvSpPr>
        <p:spPr>
          <a:xfrm>
            <a:off x="833442" y="837549"/>
            <a:ext cx="2282997" cy="400110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fr-FR" dirty="0"/>
              <a:t> </a:t>
            </a:r>
            <a:r>
              <a:rPr lang="fr-FR" sz="2000" dirty="0"/>
              <a:t>AgNO</a:t>
            </a:r>
            <a:r>
              <a:rPr lang="fr-FR" sz="2000" baseline="-25000" dirty="0"/>
              <a:t>3</a:t>
            </a:r>
            <a:r>
              <a:rPr lang="fr-FR" sz="2000" dirty="0"/>
              <a:t> = Ag</a:t>
            </a:r>
            <a:r>
              <a:rPr lang="fr-FR" sz="2000" baseline="30000" dirty="0"/>
              <a:t>+ </a:t>
            </a:r>
            <a:r>
              <a:rPr lang="fr-FR" sz="2000" dirty="0"/>
              <a:t>+ NO</a:t>
            </a:r>
            <a:r>
              <a:rPr lang="fr-FR" sz="2000" baseline="-25000" dirty="0"/>
              <a:t>3</a:t>
            </a:r>
            <a:r>
              <a:rPr lang="fr-FR" sz="2000" baseline="30000" dirty="0"/>
              <a:t>-</a:t>
            </a:r>
            <a:r>
              <a:rPr lang="fr-FR" sz="2000" dirty="0"/>
              <a:t> </a:t>
            </a:r>
            <a:endParaRPr lang="fr-FR" dirty="0"/>
          </a:p>
        </p:txBody>
      </p:sp>
      <p:sp>
        <p:nvSpPr>
          <p:cNvPr id="53" name="Forme libre : forme 52">
            <a:extLst>
              <a:ext uri="{FF2B5EF4-FFF2-40B4-BE49-F238E27FC236}">
                <a16:creationId xmlns:a16="http://schemas.microsoft.com/office/drawing/2014/main" id="{D0190611-D888-4141-B3E2-1E9EE8CE1D26}"/>
              </a:ext>
            </a:extLst>
          </p:cNvPr>
          <p:cNvSpPr/>
          <p:nvPr/>
        </p:nvSpPr>
        <p:spPr>
          <a:xfrm>
            <a:off x="912870" y="1244600"/>
            <a:ext cx="344430" cy="495300"/>
          </a:xfrm>
          <a:custGeom>
            <a:avLst/>
            <a:gdLst>
              <a:gd name="connsiteX0" fmla="*/ 344430 w 344430"/>
              <a:gd name="connsiteY0" fmla="*/ 0 h 495300"/>
              <a:gd name="connsiteX1" fmla="*/ 280930 w 344430"/>
              <a:gd name="connsiteY1" fmla="*/ 25400 h 495300"/>
              <a:gd name="connsiteX2" fmla="*/ 204730 w 344430"/>
              <a:gd name="connsiteY2" fmla="*/ 50800 h 495300"/>
              <a:gd name="connsiteX3" fmla="*/ 128530 w 344430"/>
              <a:gd name="connsiteY3" fmla="*/ 101600 h 495300"/>
              <a:gd name="connsiteX4" fmla="*/ 90430 w 344430"/>
              <a:gd name="connsiteY4" fmla="*/ 127000 h 495300"/>
              <a:gd name="connsiteX5" fmla="*/ 52330 w 344430"/>
              <a:gd name="connsiteY5" fmla="*/ 203200 h 495300"/>
              <a:gd name="connsiteX6" fmla="*/ 39630 w 344430"/>
              <a:gd name="connsiteY6" fmla="*/ 241300 h 495300"/>
              <a:gd name="connsiteX7" fmla="*/ 14230 w 344430"/>
              <a:gd name="connsiteY7" fmla="*/ 381000 h 495300"/>
              <a:gd name="connsiteX8" fmla="*/ 1530 w 344430"/>
              <a:gd name="connsiteY8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4430" h="495300">
                <a:moveTo>
                  <a:pt x="344430" y="0"/>
                </a:moveTo>
                <a:cubicBezTo>
                  <a:pt x="323263" y="8467"/>
                  <a:pt x="302355" y="17609"/>
                  <a:pt x="280930" y="25400"/>
                </a:cubicBezTo>
                <a:cubicBezTo>
                  <a:pt x="255768" y="34550"/>
                  <a:pt x="227007" y="35948"/>
                  <a:pt x="204730" y="50800"/>
                </a:cubicBezTo>
                <a:lnTo>
                  <a:pt x="128530" y="101600"/>
                </a:lnTo>
                <a:lnTo>
                  <a:pt x="90430" y="127000"/>
                </a:lnTo>
                <a:cubicBezTo>
                  <a:pt x="58508" y="222765"/>
                  <a:pt x="101569" y="104723"/>
                  <a:pt x="52330" y="203200"/>
                </a:cubicBezTo>
                <a:cubicBezTo>
                  <a:pt x="46343" y="215174"/>
                  <a:pt x="43308" y="228428"/>
                  <a:pt x="39630" y="241300"/>
                </a:cubicBezTo>
                <a:cubicBezTo>
                  <a:pt x="14530" y="329149"/>
                  <a:pt x="38213" y="261087"/>
                  <a:pt x="14230" y="381000"/>
                </a:cubicBezTo>
                <a:cubicBezTo>
                  <a:pt x="-6502" y="484661"/>
                  <a:pt x="1530" y="327040"/>
                  <a:pt x="1530" y="495300"/>
                </a:cubicBezTo>
              </a:path>
            </a:pathLst>
          </a:custGeom>
          <a:ln w="1905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08F71C00-7ECD-4FD5-8B84-828CFE3116F6}"/>
              </a:ext>
            </a:extLst>
          </p:cNvPr>
          <p:cNvSpPr/>
          <p:nvPr/>
        </p:nvSpPr>
        <p:spPr>
          <a:xfrm>
            <a:off x="2559389" y="1237659"/>
            <a:ext cx="428624" cy="975168"/>
          </a:xfrm>
          <a:prstGeom prst="arc">
            <a:avLst>
              <a:gd name="adj1" fmla="val 16120789"/>
              <a:gd name="adj2" fmla="val 0"/>
            </a:avLst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4B472DAA-E176-4886-8EB7-A9D2F67F8022}"/>
              </a:ext>
            </a:extLst>
          </p:cNvPr>
          <p:cNvCxnSpPr>
            <a:stCxn id="52" idx="2"/>
          </p:cNvCxnSpPr>
          <p:nvPr/>
        </p:nvCxnSpPr>
        <p:spPr>
          <a:xfrm flipH="1">
            <a:off x="1974940" y="1237659"/>
            <a:ext cx="1" cy="5022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9" name="Flèche : droite 58">
            <a:extLst>
              <a:ext uri="{FF2B5EF4-FFF2-40B4-BE49-F238E27FC236}">
                <a16:creationId xmlns:a16="http://schemas.microsoft.com/office/drawing/2014/main" id="{0E4B9F34-B6CF-4A3B-80F2-D00582500468}"/>
              </a:ext>
            </a:extLst>
          </p:cNvPr>
          <p:cNvSpPr/>
          <p:nvPr/>
        </p:nvSpPr>
        <p:spPr>
          <a:xfrm>
            <a:off x="3695700" y="2987894"/>
            <a:ext cx="1614682" cy="31343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0" name="Groupe 32">
            <a:extLst>
              <a:ext uri="{FF2B5EF4-FFF2-40B4-BE49-F238E27FC236}">
                <a16:creationId xmlns:a16="http://schemas.microsoft.com/office/drawing/2014/main" id="{B1C4E61B-058E-43D8-B849-DBC7A364573E}"/>
              </a:ext>
            </a:extLst>
          </p:cNvPr>
          <p:cNvGrpSpPr>
            <a:grpSpLocks/>
          </p:cNvGrpSpPr>
          <p:nvPr/>
        </p:nvGrpSpPr>
        <p:grpSpPr bwMode="auto">
          <a:xfrm>
            <a:off x="1508919" y="1681161"/>
            <a:ext cx="857250" cy="2882901"/>
            <a:chOff x="215901" y="1709447"/>
            <a:chExt cx="571500" cy="2090602"/>
          </a:xfrm>
        </p:grpSpPr>
        <p:pic>
          <p:nvPicPr>
            <p:cNvPr id="61" name="Image 18">
              <a:extLst>
                <a:ext uri="{FF2B5EF4-FFF2-40B4-BE49-F238E27FC236}">
                  <a16:creationId xmlns:a16="http://schemas.microsoft.com/office/drawing/2014/main" id="{AAC6B47C-F9AF-49EE-9E6B-DEA0E92BB9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3" r="38635" b="3609"/>
            <a:stretch>
              <a:fillRect/>
            </a:stretch>
          </p:blipFill>
          <p:spPr bwMode="auto">
            <a:xfrm>
              <a:off x="215901" y="1709447"/>
              <a:ext cx="571500" cy="2090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09147ED-798F-43C6-89E0-B8FBC100FEA8}"/>
                </a:ext>
              </a:extLst>
            </p:cNvPr>
            <p:cNvSpPr/>
            <p:nvPr/>
          </p:nvSpPr>
          <p:spPr>
            <a:xfrm>
              <a:off x="358776" y="3215887"/>
              <a:ext cx="315913" cy="400024"/>
            </a:xfrm>
            <a:prstGeom prst="rect">
              <a:avLst/>
            </a:prstGeom>
            <a:solidFill>
              <a:srgbClr val="B9E7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21E114D4-4350-4C40-AD61-8F6765CABF52}"/>
                </a:ext>
              </a:extLst>
            </p:cNvPr>
            <p:cNvSpPr/>
            <p:nvPr/>
          </p:nvSpPr>
          <p:spPr>
            <a:xfrm>
              <a:off x="358776" y="3495269"/>
              <a:ext cx="315913" cy="253983"/>
            </a:xfrm>
            <a:prstGeom prst="ellipse">
              <a:avLst/>
            </a:prstGeom>
            <a:solidFill>
              <a:srgbClr val="B9E7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4" name="Groupe 32">
            <a:extLst>
              <a:ext uri="{FF2B5EF4-FFF2-40B4-BE49-F238E27FC236}">
                <a16:creationId xmlns:a16="http://schemas.microsoft.com/office/drawing/2014/main" id="{A7E3A250-26AB-4820-9148-051E7A74A848}"/>
              </a:ext>
            </a:extLst>
          </p:cNvPr>
          <p:cNvGrpSpPr>
            <a:grpSpLocks/>
          </p:cNvGrpSpPr>
          <p:nvPr/>
        </p:nvGrpSpPr>
        <p:grpSpPr bwMode="auto">
          <a:xfrm>
            <a:off x="2465385" y="1714988"/>
            <a:ext cx="857250" cy="2882901"/>
            <a:chOff x="215901" y="1709447"/>
            <a:chExt cx="571500" cy="2090602"/>
          </a:xfrm>
        </p:grpSpPr>
        <p:pic>
          <p:nvPicPr>
            <p:cNvPr id="65" name="Image 18">
              <a:extLst>
                <a:ext uri="{FF2B5EF4-FFF2-40B4-BE49-F238E27FC236}">
                  <a16:creationId xmlns:a16="http://schemas.microsoft.com/office/drawing/2014/main" id="{B25CD007-81DE-445A-8491-3A6D9FAFF3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23" r="38635" b="3609"/>
            <a:stretch>
              <a:fillRect/>
            </a:stretch>
          </p:blipFill>
          <p:spPr bwMode="auto">
            <a:xfrm>
              <a:off x="215901" y="1709447"/>
              <a:ext cx="571500" cy="2090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5439D0F-3D73-4744-8B5A-6CC82CFFC653}"/>
                </a:ext>
              </a:extLst>
            </p:cNvPr>
            <p:cNvSpPr/>
            <p:nvPr/>
          </p:nvSpPr>
          <p:spPr>
            <a:xfrm>
              <a:off x="358776" y="3215887"/>
              <a:ext cx="315913" cy="400024"/>
            </a:xfrm>
            <a:prstGeom prst="rect">
              <a:avLst/>
            </a:prstGeom>
            <a:solidFill>
              <a:srgbClr val="B9E7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0AEACC35-4552-4A03-A15D-2EE90D80DDFE}"/>
                </a:ext>
              </a:extLst>
            </p:cNvPr>
            <p:cNvSpPr/>
            <p:nvPr/>
          </p:nvSpPr>
          <p:spPr>
            <a:xfrm>
              <a:off x="358776" y="3495269"/>
              <a:ext cx="315913" cy="253983"/>
            </a:xfrm>
            <a:prstGeom prst="ellipse">
              <a:avLst/>
            </a:prstGeom>
            <a:solidFill>
              <a:srgbClr val="B9E7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02CCE3EA-58B2-430D-A973-4864E54D6221}"/>
              </a:ext>
            </a:extLst>
          </p:cNvPr>
          <p:cNvGrpSpPr/>
          <p:nvPr/>
        </p:nvGrpSpPr>
        <p:grpSpPr>
          <a:xfrm>
            <a:off x="5544647" y="1131092"/>
            <a:ext cx="857250" cy="2882901"/>
            <a:chOff x="5827411" y="805565"/>
            <a:chExt cx="857250" cy="2882901"/>
          </a:xfrm>
        </p:grpSpPr>
        <p:grpSp>
          <p:nvGrpSpPr>
            <p:cNvPr id="68" name="Groupe 32">
              <a:extLst>
                <a:ext uri="{FF2B5EF4-FFF2-40B4-BE49-F238E27FC236}">
                  <a16:creationId xmlns:a16="http://schemas.microsoft.com/office/drawing/2014/main" id="{2ADD1F87-0089-4B01-94D9-0245F85CD7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27411" y="805565"/>
              <a:ext cx="857250" cy="2882901"/>
              <a:chOff x="215901" y="1709447"/>
              <a:chExt cx="571500" cy="2090602"/>
            </a:xfrm>
          </p:grpSpPr>
          <p:pic>
            <p:nvPicPr>
              <p:cNvPr id="69" name="Image 18">
                <a:extLst>
                  <a:ext uri="{FF2B5EF4-FFF2-40B4-BE49-F238E27FC236}">
                    <a16:creationId xmlns:a16="http://schemas.microsoft.com/office/drawing/2014/main" id="{2DA38BD8-05F9-485F-8100-D6B5E0356B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523" r="38635" b="3609"/>
              <a:stretch>
                <a:fillRect/>
              </a:stretch>
            </p:blipFill>
            <p:spPr bwMode="auto">
              <a:xfrm>
                <a:off x="215901" y="1709447"/>
                <a:ext cx="571500" cy="20906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B96E7EB-2F77-400E-B154-C8AFE7CD5548}"/>
                  </a:ext>
                </a:extLst>
              </p:cNvPr>
              <p:cNvSpPr/>
              <p:nvPr/>
            </p:nvSpPr>
            <p:spPr>
              <a:xfrm>
                <a:off x="358776" y="3215887"/>
                <a:ext cx="315913" cy="400024"/>
              </a:xfrm>
              <a:prstGeom prst="rect">
                <a:avLst/>
              </a:prstGeom>
              <a:solidFill>
                <a:srgbClr val="B9E7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49895627-0C55-4873-B4B8-678976D9AF04}"/>
                  </a:ext>
                </a:extLst>
              </p:cNvPr>
              <p:cNvSpPr/>
              <p:nvPr/>
            </p:nvSpPr>
            <p:spPr>
              <a:xfrm>
                <a:off x="358776" y="3495269"/>
                <a:ext cx="315913" cy="253983"/>
              </a:xfrm>
              <a:prstGeom prst="ellipse">
                <a:avLst/>
              </a:prstGeom>
              <a:solidFill>
                <a:srgbClr val="B9E7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2" name="Forme libre : forme 81">
              <a:extLst>
                <a:ext uri="{FF2B5EF4-FFF2-40B4-BE49-F238E27FC236}">
                  <a16:creationId xmlns:a16="http://schemas.microsoft.com/office/drawing/2014/main" id="{55DAAACE-D383-4BF3-B5FA-60C4F7645670}"/>
                </a:ext>
              </a:extLst>
            </p:cNvPr>
            <p:cNvSpPr/>
            <p:nvPr/>
          </p:nvSpPr>
          <p:spPr>
            <a:xfrm>
              <a:off x="6113559" y="3012787"/>
              <a:ext cx="330200" cy="508000"/>
            </a:xfrm>
            <a:custGeom>
              <a:avLst/>
              <a:gdLst>
                <a:gd name="connsiteX0" fmla="*/ 266700 w 330200"/>
                <a:gd name="connsiteY0" fmla="*/ 114300 h 508000"/>
                <a:gd name="connsiteX1" fmla="*/ 203200 w 330200"/>
                <a:gd name="connsiteY1" fmla="*/ 88900 h 508000"/>
                <a:gd name="connsiteX2" fmla="*/ 139700 w 330200"/>
                <a:gd name="connsiteY2" fmla="*/ 139700 h 508000"/>
                <a:gd name="connsiteX3" fmla="*/ 114300 w 330200"/>
                <a:gd name="connsiteY3" fmla="*/ 190500 h 508000"/>
                <a:gd name="connsiteX4" fmla="*/ 88900 w 330200"/>
                <a:gd name="connsiteY4" fmla="*/ 279400 h 508000"/>
                <a:gd name="connsiteX5" fmla="*/ 76200 w 330200"/>
                <a:gd name="connsiteY5" fmla="*/ 317500 h 508000"/>
                <a:gd name="connsiteX6" fmla="*/ 88900 w 330200"/>
                <a:gd name="connsiteY6" fmla="*/ 406400 h 508000"/>
                <a:gd name="connsiteX7" fmla="*/ 190500 w 330200"/>
                <a:gd name="connsiteY7" fmla="*/ 406400 h 508000"/>
                <a:gd name="connsiteX8" fmla="*/ 190500 w 330200"/>
                <a:gd name="connsiteY8" fmla="*/ 279400 h 508000"/>
                <a:gd name="connsiteX9" fmla="*/ 152400 w 330200"/>
                <a:gd name="connsiteY9" fmla="*/ 266700 h 508000"/>
                <a:gd name="connsiteX10" fmla="*/ 12700 w 330200"/>
                <a:gd name="connsiteY10" fmla="*/ 317500 h 508000"/>
                <a:gd name="connsiteX11" fmla="*/ 0 w 330200"/>
                <a:gd name="connsiteY11" fmla="*/ 355600 h 508000"/>
                <a:gd name="connsiteX12" fmla="*/ 12700 w 330200"/>
                <a:gd name="connsiteY12" fmla="*/ 393700 h 508000"/>
                <a:gd name="connsiteX13" fmla="*/ 127000 w 330200"/>
                <a:gd name="connsiteY13" fmla="*/ 393700 h 508000"/>
                <a:gd name="connsiteX14" fmla="*/ 203200 w 330200"/>
                <a:gd name="connsiteY14" fmla="*/ 368300 h 508000"/>
                <a:gd name="connsiteX15" fmla="*/ 241300 w 330200"/>
                <a:gd name="connsiteY15" fmla="*/ 355600 h 508000"/>
                <a:gd name="connsiteX16" fmla="*/ 266700 w 330200"/>
                <a:gd name="connsiteY16" fmla="*/ 279400 h 508000"/>
                <a:gd name="connsiteX17" fmla="*/ 254000 w 330200"/>
                <a:gd name="connsiteY17" fmla="*/ 228600 h 508000"/>
                <a:gd name="connsiteX18" fmla="*/ 139700 w 330200"/>
                <a:gd name="connsiteY18" fmla="*/ 177800 h 508000"/>
                <a:gd name="connsiteX19" fmla="*/ 101600 w 330200"/>
                <a:gd name="connsiteY19" fmla="*/ 152400 h 508000"/>
                <a:gd name="connsiteX20" fmla="*/ 50800 w 330200"/>
                <a:gd name="connsiteY20" fmla="*/ 76200 h 508000"/>
                <a:gd name="connsiteX21" fmla="*/ 139700 w 330200"/>
                <a:gd name="connsiteY21" fmla="*/ 101600 h 508000"/>
                <a:gd name="connsiteX22" fmla="*/ 215900 w 330200"/>
                <a:gd name="connsiteY22" fmla="*/ 127000 h 508000"/>
                <a:gd name="connsiteX23" fmla="*/ 228600 w 330200"/>
                <a:gd name="connsiteY23" fmla="*/ 266700 h 508000"/>
                <a:gd name="connsiteX24" fmla="*/ 190500 w 330200"/>
                <a:gd name="connsiteY24" fmla="*/ 304800 h 508000"/>
                <a:gd name="connsiteX25" fmla="*/ 152400 w 330200"/>
                <a:gd name="connsiteY25" fmla="*/ 317500 h 508000"/>
                <a:gd name="connsiteX26" fmla="*/ 114300 w 330200"/>
                <a:gd name="connsiteY26" fmla="*/ 342900 h 508000"/>
                <a:gd name="connsiteX27" fmla="*/ 63500 w 330200"/>
                <a:gd name="connsiteY27" fmla="*/ 330200 h 508000"/>
                <a:gd name="connsiteX28" fmla="*/ 38100 w 330200"/>
                <a:gd name="connsiteY28" fmla="*/ 254000 h 508000"/>
                <a:gd name="connsiteX29" fmla="*/ 50800 w 330200"/>
                <a:gd name="connsiteY29" fmla="*/ 127000 h 508000"/>
                <a:gd name="connsiteX30" fmla="*/ 88900 w 330200"/>
                <a:gd name="connsiteY30" fmla="*/ 114300 h 508000"/>
                <a:gd name="connsiteX31" fmla="*/ 127000 w 330200"/>
                <a:gd name="connsiteY31" fmla="*/ 88900 h 508000"/>
                <a:gd name="connsiteX32" fmla="*/ 330200 w 330200"/>
                <a:gd name="connsiteY32" fmla="*/ 63500 h 508000"/>
                <a:gd name="connsiteX33" fmla="*/ 317500 w 330200"/>
                <a:gd name="connsiteY33" fmla="*/ 25400 h 508000"/>
                <a:gd name="connsiteX34" fmla="*/ 165100 w 330200"/>
                <a:gd name="connsiteY34" fmla="*/ 63500 h 508000"/>
                <a:gd name="connsiteX35" fmla="*/ 152400 w 330200"/>
                <a:gd name="connsiteY35" fmla="*/ 292100 h 508000"/>
                <a:gd name="connsiteX36" fmla="*/ 266700 w 330200"/>
                <a:gd name="connsiteY36" fmla="*/ 355600 h 508000"/>
                <a:gd name="connsiteX37" fmla="*/ 304800 w 330200"/>
                <a:gd name="connsiteY37" fmla="*/ 381000 h 508000"/>
                <a:gd name="connsiteX38" fmla="*/ 317500 w 330200"/>
                <a:gd name="connsiteY38" fmla="*/ 419100 h 508000"/>
                <a:gd name="connsiteX39" fmla="*/ 215900 w 330200"/>
                <a:gd name="connsiteY39" fmla="*/ 482600 h 508000"/>
                <a:gd name="connsiteX40" fmla="*/ 177800 w 330200"/>
                <a:gd name="connsiteY40" fmla="*/ 495300 h 508000"/>
                <a:gd name="connsiteX41" fmla="*/ 139700 w 330200"/>
                <a:gd name="connsiteY41" fmla="*/ 508000 h 508000"/>
                <a:gd name="connsiteX42" fmla="*/ 50800 w 330200"/>
                <a:gd name="connsiteY42" fmla="*/ 469900 h 508000"/>
                <a:gd name="connsiteX43" fmla="*/ 38100 w 330200"/>
                <a:gd name="connsiteY43" fmla="*/ 431800 h 508000"/>
                <a:gd name="connsiteX44" fmla="*/ 50800 w 330200"/>
                <a:gd name="connsiteY44" fmla="*/ 381000 h 508000"/>
                <a:gd name="connsiteX45" fmla="*/ 292100 w 330200"/>
                <a:gd name="connsiteY45" fmla="*/ 342900 h 508000"/>
                <a:gd name="connsiteX46" fmla="*/ 304800 w 330200"/>
                <a:gd name="connsiteY46" fmla="*/ 165100 h 508000"/>
                <a:gd name="connsiteX47" fmla="*/ 279400 w 330200"/>
                <a:gd name="connsiteY47" fmla="*/ 76200 h 508000"/>
                <a:gd name="connsiteX48" fmla="*/ 203200 w 330200"/>
                <a:gd name="connsiteY48" fmla="*/ 38100 h 508000"/>
                <a:gd name="connsiteX49" fmla="*/ 127000 w 330200"/>
                <a:gd name="connsiteY49" fmla="*/ 0 h 508000"/>
                <a:gd name="connsiteX50" fmla="*/ 76200 w 330200"/>
                <a:gd name="connsiteY50" fmla="*/ 12700 h 508000"/>
                <a:gd name="connsiteX51" fmla="*/ 50800 w 330200"/>
                <a:gd name="connsiteY51" fmla="*/ 88900 h 508000"/>
                <a:gd name="connsiteX52" fmla="*/ 63500 w 330200"/>
                <a:gd name="connsiteY52" fmla="*/ 190500 h 508000"/>
                <a:gd name="connsiteX53" fmla="*/ 88900 w 330200"/>
                <a:gd name="connsiteY53" fmla="*/ 228600 h 508000"/>
                <a:gd name="connsiteX54" fmla="*/ 165100 w 330200"/>
                <a:gd name="connsiteY54" fmla="*/ 304800 h 508000"/>
                <a:gd name="connsiteX55" fmla="*/ 165100 w 330200"/>
                <a:gd name="connsiteY55" fmla="*/ 36830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30200" h="508000">
                  <a:moveTo>
                    <a:pt x="266700" y="114300"/>
                  </a:moveTo>
                  <a:cubicBezTo>
                    <a:pt x="245533" y="105833"/>
                    <a:pt x="225821" y="91728"/>
                    <a:pt x="203200" y="88900"/>
                  </a:cubicBezTo>
                  <a:cubicBezTo>
                    <a:pt x="167311" y="84414"/>
                    <a:pt x="153494" y="115560"/>
                    <a:pt x="139700" y="139700"/>
                  </a:cubicBezTo>
                  <a:cubicBezTo>
                    <a:pt x="130307" y="156138"/>
                    <a:pt x="121758" y="173099"/>
                    <a:pt x="114300" y="190500"/>
                  </a:cubicBezTo>
                  <a:cubicBezTo>
                    <a:pt x="101250" y="220950"/>
                    <a:pt x="98107" y="247177"/>
                    <a:pt x="88900" y="279400"/>
                  </a:cubicBezTo>
                  <a:cubicBezTo>
                    <a:pt x="85222" y="292272"/>
                    <a:pt x="80433" y="304800"/>
                    <a:pt x="76200" y="317500"/>
                  </a:cubicBezTo>
                  <a:cubicBezTo>
                    <a:pt x="80433" y="347133"/>
                    <a:pt x="75513" y="379626"/>
                    <a:pt x="88900" y="406400"/>
                  </a:cubicBezTo>
                  <a:cubicBezTo>
                    <a:pt x="103101" y="434802"/>
                    <a:pt x="185429" y="407414"/>
                    <a:pt x="190500" y="406400"/>
                  </a:cubicBezTo>
                  <a:cubicBezTo>
                    <a:pt x="206140" y="359481"/>
                    <a:pt x="219686" y="337773"/>
                    <a:pt x="190500" y="279400"/>
                  </a:cubicBezTo>
                  <a:cubicBezTo>
                    <a:pt x="184513" y="267426"/>
                    <a:pt x="165100" y="270933"/>
                    <a:pt x="152400" y="266700"/>
                  </a:cubicBezTo>
                  <a:cubicBezTo>
                    <a:pt x="53953" y="277639"/>
                    <a:pt x="47012" y="248876"/>
                    <a:pt x="12700" y="317500"/>
                  </a:cubicBezTo>
                  <a:cubicBezTo>
                    <a:pt x="6713" y="329474"/>
                    <a:pt x="4233" y="342900"/>
                    <a:pt x="0" y="355600"/>
                  </a:cubicBezTo>
                  <a:cubicBezTo>
                    <a:pt x="4233" y="368300"/>
                    <a:pt x="3234" y="384234"/>
                    <a:pt x="12700" y="393700"/>
                  </a:cubicBezTo>
                  <a:cubicBezTo>
                    <a:pt x="38782" y="419782"/>
                    <a:pt x="107703" y="398524"/>
                    <a:pt x="127000" y="393700"/>
                  </a:cubicBezTo>
                  <a:cubicBezTo>
                    <a:pt x="152975" y="387206"/>
                    <a:pt x="177800" y="376767"/>
                    <a:pt x="203200" y="368300"/>
                  </a:cubicBezTo>
                  <a:lnTo>
                    <a:pt x="241300" y="355600"/>
                  </a:lnTo>
                  <a:cubicBezTo>
                    <a:pt x="249767" y="330200"/>
                    <a:pt x="273194" y="305375"/>
                    <a:pt x="266700" y="279400"/>
                  </a:cubicBezTo>
                  <a:cubicBezTo>
                    <a:pt x="262467" y="262467"/>
                    <a:pt x="263682" y="243123"/>
                    <a:pt x="254000" y="228600"/>
                  </a:cubicBezTo>
                  <a:cubicBezTo>
                    <a:pt x="233322" y="197583"/>
                    <a:pt x="160744" y="191829"/>
                    <a:pt x="139700" y="177800"/>
                  </a:cubicBezTo>
                  <a:lnTo>
                    <a:pt x="101600" y="152400"/>
                  </a:lnTo>
                  <a:cubicBezTo>
                    <a:pt x="84667" y="127000"/>
                    <a:pt x="21840" y="66547"/>
                    <a:pt x="50800" y="76200"/>
                  </a:cubicBezTo>
                  <a:cubicBezTo>
                    <a:pt x="178843" y="118881"/>
                    <a:pt x="-19768" y="53760"/>
                    <a:pt x="139700" y="101600"/>
                  </a:cubicBezTo>
                  <a:cubicBezTo>
                    <a:pt x="165345" y="109293"/>
                    <a:pt x="215900" y="127000"/>
                    <a:pt x="215900" y="127000"/>
                  </a:cubicBezTo>
                  <a:cubicBezTo>
                    <a:pt x="234767" y="183601"/>
                    <a:pt x="257321" y="209257"/>
                    <a:pt x="228600" y="266700"/>
                  </a:cubicBezTo>
                  <a:cubicBezTo>
                    <a:pt x="220568" y="282764"/>
                    <a:pt x="205444" y="294837"/>
                    <a:pt x="190500" y="304800"/>
                  </a:cubicBezTo>
                  <a:cubicBezTo>
                    <a:pt x="179361" y="312226"/>
                    <a:pt x="164374" y="311513"/>
                    <a:pt x="152400" y="317500"/>
                  </a:cubicBezTo>
                  <a:cubicBezTo>
                    <a:pt x="138748" y="324326"/>
                    <a:pt x="127000" y="334433"/>
                    <a:pt x="114300" y="342900"/>
                  </a:cubicBezTo>
                  <a:cubicBezTo>
                    <a:pt x="97367" y="338667"/>
                    <a:pt x="74859" y="343452"/>
                    <a:pt x="63500" y="330200"/>
                  </a:cubicBezTo>
                  <a:cubicBezTo>
                    <a:pt x="46076" y="309872"/>
                    <a:pt x="38100" y="254000"/>
                    <a:pt x="38100" y="254000"/>
                  </a:cubicBezTo>
                  <a:cubicBezTo>
                    <a:pt x="42333" y="211667"/>
                    <a:pt x="36261" y="166983"/>
                    <a:pt x="50800" y="127000"/>
                  </a:cubicBezTo>
                  <a:cubicBezTo>
                    <a:pt x="55375" y="114419"/>
                    <a:pt x="76926" y="120287"/>
                    <a:pt x="88900" y="114300"/>
                  </a:cubicBezTo>
                  <a:cubicBezTo>
                    <a:pt x="102552" y="107474"/>
                    <a:pt x="112520" y="93727"/>
                    <a:pt x="127000" y="88900"/>
                  </a:cubicBezTo>
                  <a:cubicBezTo>
                    <a:pt x="160762" y="77646"/>
                    <a:pt x="317029" y="64817"/>
                    <a:pt x="330200" y="63500"/>
                  </a:cubicBezTo>
                  <a:cubicBezTo>
                    <a:pt x="325967" y="50800"/>
                    <a:pt x="330627" y="28025"/>
                    <a:pt x="317500" y="25400"/>
                  </a:cubicBezTo>
                  <a:cubicBezTo>
                    <a:pt x="234506" y="8801"/>
                    <a:pt x="216591" y="29173"/>
                    <a:pt x="165100" y="63500"/>
                  </a:cubicBezTo>
                  <a:cubicBezTo>
                    <a:pt x="137985" y="144844"/>
                    <a:pt x="110050" y="195299"/>
                    <a:pt x="152400" y="292100"/>
                  </a:cubicBezTo>
                  <a:cubicBezTo>
                    <a:pt x="174824" y="343355"/>
                    <a:pt x="228106" y="336303"/>
                    <a:pt x="266700" y="355600"/>
                  </a:cubicBezTo>
                  <a:cubicBezTo>
                    <a:pt x="280352" y="362426"/>
                    <a:pt x="292100" y="372533"/>
                    <a:pt x="304800" y="381000"/>
                  </a:cubicBezTo>
                  <a:cubicBezTo>
                    <a:pt x="309033" y="393700"/>
                    <a:pt x="319701" y="405895"/>
                    <a:pt x="317500" y="419100"/>
                  </a:cubicBezTo>
                  <a:cubicBezTo>
                    <a:pt x="309213" y="468822"/>
                    <a:pt x="250511" y="471063"/>
                    <a:pt x="215900" y="482600"/>
                  </a:cubicBezTo>
                  <a:lnTo>
                    <a:pt x="177800" y="495300"/>
                  </a:lnTo>
                  <a:lnTo>
                    <a:pt x="139700" y="508000"/>
                  </a:lnTo>
                  <a:cubicBezTo>
                    <a:pt x="109195" y="500374"/>
                    <a:pt x="72726" y="497308"/>
                    <a:pt x="50800" y="469900"/>
                  </a:cubicBezTo>
                  <a:cubicBezTo>
                    <a:pt x="42437" y="459447"/>
                    <a:pt x="42333" y="444500"/>
                    <a:pt x="38100" y="431800"/>
                  </a:cubicBezTo>
                  <a:cubicBezTo>
                    <a:pt x="42333" y="414867"/>
                    <a:pt x="37548" y="392359"/>
                    <a:pt x="50800" y="381000"/>
                  </a:cubicBezTo>
                  <a:cubicBezTo>
                    <a:pt x="93051" y="344785"/>
                    <a:pt x="278243" y="343966"/>
                    <a:pt x="292100" y="342900"/>
                  </a:cubicBezTo>
                  <a:cubicBezTo>
                    <a:pt x="341649" y="268576"/>
                    <a:pt x="324358" y="311786"/>
                    <a:pt x="304800" y="165100"/>
                  </a:cubicBezTo>
                  <a:cubicBezTo>
                    <a:pt x="304435" y="162362"/>
                    <a:pt x="285669" y="84036"/>
                    <a:pt x="279400" y="76200"/>
                  </a:cubicBezTo>
                  <a:cubicBezTo>
                    <a:pt x="255136" y="45870"/>
                    <a:pt x="233876" y="53438"/>
                    <a:pt x="203200" y="38100"/>
                  </a:cubicBezTo>
                  <a:cubicBezTo>
                    <a:pt x="104723" y="-11139"/>
                    <a:pt x="222765" y="31922"/>
                    <a:pt x="127000" y="0"/>
                  </a:cubicBezTo>
                  <a:cubicBezTo>
                    <a:pt x="110067" y="4233"/>
                    <a:pt x="87559" y="-552"/>
                    <a:pt x="76200" y="12700"/>
                  </a:cubicBezTo>
                  <a:cubicBezTo>
                    <a:pt x="58776" y="33028"/>
                    <a:pt x="50800" y="88900"/>
                    <a:pt x="50800" y="88900"/>
                  </a:cubicBezTo>
                  <a:cubicBezTo>
                    <a:pt x="55033" y="122767"/>
                    <a:pt x="54520" y="157572"/>
                    <a:pt x="63500" y="190500"/>
                  </a:cubicBezTo>
                  <a:cubicBezTo>
                    <a:pt x="67516" y="205226"/>
                    <a:pt x="78759" y="217192"/>
                    <a:pt x="88900" y="228600"/>
                  </a:cubicBezTo>
                  <a:cubicBezTo>
                    <a:pt x="112765" y="255448"/>
                    <a:pt x="165100" y="268879"/>
                    <a:pt x="165100" y="304800"/>
                  </a:cubicBezTo>
                  <a:lnTo>
                    <a:pt x="165100" y="368300"/>
                  </a:lnTo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7" name="Groupe 86">
            <a:extLst>
              <a:ext uri="{FF2B5EF4-FFF2-40B4-BE49-F238E27FC236}">
                <a16:creationId xmlns:a16="http://schemas.microsoft.com/office/drawing/2014/main" id="{E9C5E124-7080-4A74-94D0-8B6F6AEBC0D7}"/>
              </a:ext>
            </a:extLst>
          </p:cNvPr>
          <p:cNvGrpSpPr/>
          <p:nvPr/>
        </p:nvGrpSpPr>
        <p:grpSpPr>
          <a:xfrm>
            <a:off x="7583804" y="1092709"/>
            <a:ext cx="857250" cy="2882901"/>
            <a:chOff x="7766368" y="779280"/>
            <a:chExt cx="857250" cy="2882901"/>
          </a:xfrm>
        </p:grpSpPr>
        <p:grpSp>
          <p:nvGrpSpPr>
            <p:cNvPr id="76" name="Groupe 32">
              <a:extLst>
                <a:ext uri="{FF2B5EF4-FFF2-40B4-BE49-F238E27FC236}">
                  <a16:creationId xmlns:a16="http://schemas.microsoft.com/office/drawing/2014/main" id="{CB1A9193-9457-43B7-98C0-5FBCA7F0E3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66368" y="779280"/>
              <a:ext cx="857250" cy="2882901"/>
              <a:chOff x="215901" y="1709447"/>
              <a:chExt cx="571500" cy="2090602"/>
            </a:xfrm>
          </p:grpSpPr>
          <p:pic>
            <p:nvPicPr>
              <p:cNvPr id="77" name="Image 18">
                <a:extLst>
                  <a:ext uri="{FF2B5EF4-FFF2-40B4-BE49-F238E27FC236}">
                    <a16:creationId xmlns:a16="http://schemas.microsoft.com/office/drawing/2014/main" id="{893CD453-4EC5-4238-BE2C-D4A4BF4ACB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523" r="38635" b="3609"/>
              <a:stretch>
                <a:fillRect/>
              </a:stretch>
            </p:blipFill>
            <p:spPr bwMode="auto">
              <a:xfrm>
                <a:off x="215901" y="1709447"/>
                <a:ext cx="571500" cy="20906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23CDF772-2963-48C2-81A3-CE0C59592A99}"/>
                  </a:ext>
                </a:extLst>
              </p:cNvPr>
              <p:cNvSpPr/>
              <p:nvPr/>
            </p:nvSpPr>
            <p:spPr>
              <a:xfrm>
                <a:off x="358776" y="3215887"/>
                <a:ext cx="315913" cy="400024"/>
              </a:xfrm>
              <a:prstGeom prst="rect">
                <a:avLst/>
              </a:prstGeom>
              <a:solidFill>
                <a:srgbClr val="B9E7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Ellipse 78">
                <a:extLst>
                  <a:ext uri="{FF2B5EF4-FFF2-40B4-BE49-F238E27FC236}">
                    <a16:creationId xmlns:a16="http://schemas.microsoft.com/office/drawing/2014/main" id="{9A924047-8BC0-43E5-B8B6-2F326B694285}"/>
                  </a:ext>
                </a:extLst>
              </p:cNvPr>
              <p:cNvSpPr/>
              <p:nvPr/>
            </p:nvSpPr>
            <p:spPr>
              <a:xfrm>
                <a:off x="358776" y="3495269"/>
                <a:ext cx="315913" cy="253983"/>
              </a:xfrm>
              <a:prstGeom prst="ellipse">
                <a:avLst/>
              </a:prstGeom>
              <a:solidFill>
                <a:srgbClr val="B9E7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4" name="Forme libre : forme 83">
              <a:extLst>
                <a:ext uri="{FF2B5EF4-FFF2-40B4-BE49-F238E27FC236}">
                  <a16:creationId xmlns:a16="http://schemas.microsoft.com/office/drawing/2014/main" id="{2FA561D1-D19E-47D1-AAB7-1069316F3AE2}"/>
                </a:ext>
              </a:extLst>
            </p:cNvPr>
            <p:cNvSpPr/>
            <p:nvPr/>
          </p:nvSpPr>
          <p:spPr>
            <a:xfrm>
              <a:off x="8079163" y="2987895"/>
              <a:ext cx="330200" cy="508000"/>
            </a:xfrm>
            <a:custGeom>
              <a:avLst/>
              <a:gdLst>
                <a:gd name="connsiteX0" fmla="*/ 266700 w 330200"/>
                <a:gd name="connsiteY0" fmla="*/ 114300 h 508000"/>
                <a:gd name="connsiteX1" fmla="*/ 203200 w 330200"/>
                <a:gd name="connsiteY1" fmla="*/ 88900 h 508000"/>
                <a:gd name="connsiteX2" fmla="*/ 139700 w 330200"/>
                <a:gd name="connsiteY2" fmla="*/ 139700 h 508000"/>
                <a:gd name="connsiteX3" fmla="*/ 114300 w 330200"/>
                <a:gd name="connsiteY3" fmla="*/ 190500 h 508000"/>
                <a:gd name="connsiteX4" fmla="*/ 88900 w 330200"/>
                <a:gd name="connsiteY4" fmla="*/ 279400 h 508000"/>
                <a:gd name="connsiteX5" fmla="*/ 76200 w 330200"/>
                <a:gd name="connsiteY5" fmla="*/ 317500 h 508000"/>
                <a:gd name="connsiteX6" fmla="*/ 88900 w 330200"/>
                <a:gd name="connsiteY6" fmla="*/ 406400 h 508000"/>
                <a:gd name="connsiteX7" fmla="*/ 190500 w 330200"/>
                <a:gd name="connsiteY7" fmla="*/ 406400 h 508000"/>
                <a:gd name="connsiteX8" fmla="*/ 190500 w 330200"/>
                <a:gd name="connsiteY8" fmla="*/ 279400 h 508000"/>
                <a:gd name="connsiteX9" fmla="*/ 152400 w 330200"/>
                <a:gd name="connsiteY9" fmla="*/ 266700 h 508000"/>
                <a:gd name="connsiteX10" fmla="*/ 12700 w 330200"/>
                <a:gd name="connsiteY10" fmla="*/ 317500 h 508000"/>
                <a:gd name="connsiteX11" fmla="*/ 0 w 330200"/>
                <a:gd name="connsiteY11" fmla="*/ 355600 h 508000"/>
                <a:gd name="connsiteX12" fmla="*/ 12700 w 330200"/>
                <a:gd name="connsiteY12" fmla="*/ 393700 h 508000"/>
                <a:gd name="connsiteX13" fmla="*/ 127000 w 330200"/>
                <a:gd name="connsiteY13" fmla="*/ 393700 h 508000"/>
                <a:gd name="connsiteX14" fmla="*/ 203200 w 330200"/>
                <a:gd name="connsiteY14" fmla="*/ 368300 h 508000"/>
                <a:gd name="connsiteX15" fmla="*/ 241300 w 330200"/>
                <a:gd name="connsiteY15" fmla="*/ 355600 h 508000"/>
                <a:gd name="connsiteX16" fmla="*/ 266700 w 330200"/>
                <a:gd name="connsiteY16" fmla="*/ 279400 h 508000"/>
                <a:gd name="connsiteX17" fmla="*/ 254000 w 330200"/>
                <a:gd name="connsiteY17" fmla="*/ 228600 h 508000"/>
                <a:gd name="connsiteX18" fmla="*/ 139700 w 330200"/>
                <a:gd name="connsiteY18" fmla="*/ 177800 h 508000"/>
                <a:gd name="connsiteX19" fmla="*/ 101600 w 330200"/>
                <a:gd name="connsiteY19" fmla="*/ 152400 h 508000"/>
                <a:gd name="connsiteX20" fmla="*/ 50800 w 330200"/>
                <a:gd name="connsiteY20" fmla="*/ 76200 h 508000"/>
                <a:gd name="connsiteX21" fmla="*/ 139700 w 330200"/>
                <a:gd name="connsiteY21" fmla="*/ 101600 h 508000"/>
                <a:gd name="connsiteX22" fmla="*/ 215900 w 330200"/>
                <a:gd name="connsiteY22" fmla="*/ 127000 h 508000"/>
                <a:gd name="connsiteX23" fmla="*/ 228600 w 330200"/>
                <a:gd name="connsiteY23" fmla="*/ 266700 h 508000"/>
                <a:gd name="connsiteX24" fmla="*/ 190500 w 330200"/>
                <a:gd name="connsiteY24" fmla="*/ 304800 h 508000"/>
                <a:gd name="connsiteX25" fmla="*/ 152400 w 330200"/>
                <a:gd name="connsiteY25" fmla="*/ 317500 h 508000"/>
                <a:gd name="connsiteX26" fmla="*/ 114300 w 330200"/>
                <a:gd name="connsiteY26" fmla="*/ 342900 h 508000"/>
                <a:gd name="connsiteX27" fmla="*/ 63500 w 330200"/>
                <a:gd name="connsiteY27" fmla="*/ 330200 h 508000"/>
                <a:gd name="connsiteX28" fmla="*/ 38100 w 330200"/>
                <a:gd name="connsiteY28" fmla="*/ 254000 h 508000"/>
                <a:gd name="connsiteX29" fmla="*/ 50800 w 330200"/>
                <a:gd name="connsiteY29" fmla="*/ 127000 h 508000"/>
                <a:gd name="connsiteX30" fmla="*/ 88900 w 330200"/>
                <a:gd name="connsiteY30" fmla="*/ 114300 h 508000"/>
                <a:gd name="connsiteX31" fmla="*/ 127000 w 330200"/>
                <a:gd name="connsiteY31" fmla="*/ 88900 h 508000"/>
                <a:gd name="connsiteX32" fmla="*/ 330200 w 330200"/>
                <a:gd name="connsiteY32" fmla="*/ 63500 h 508000"/>
                <a:gd name="connsiteX33" fmla="*/ 317500 w 330200"/>
                <a:gd name="connsiteY33" fmla="*/ 25400 h 508000"/>
                <a:gd name="connsiteX34" fmla="*/ 165100 w 330200"/>
                <a:gd name="connsiteY34" fmla="*/ 63500 h 508000"/>
                <a:gd name="connsiteX35" fmla="*/ 152400 w 330200"/>
                <a:gd name="connsiteY35" fmla="*/ 292100 h 508000"/>
                <a:gd name="connsiteX36" fmla="*/ 266700 w 330200"/>
                <a:gd name="connsiteY36" fmla="*/ 355600 h 508000"/>
                <a:gd name="connsiteX37" fmla="*/ 304800 w 330200"/>
                <a:gd name="connsiteY37" fmla="*/ 381000 h 508000"/>
                <a:gd name="connsiteX38" fmla="*/ 317500 w 330200"/>
                <a:gd name="connsiteY38" fmla="*/ 419100 h 508000"/>
                <a:gd name="connsiteX39" fmla="*/ 215900 w 330200"/>
                <a:gd name="connsiteY39" fmla="*/ 482600 h 508000"/>
                <a:gd name="connsiteX40" fmla="*/ 177800 w 330200"/>
                <a:gd name="connsiteY40" fmla="*/ 495300 h 508000"/>
                <a:gd name="connsiteX41" fmla="*/ 139700 w 330200"/>
                <a:gd name="connsiteY41" fmla="*/ 508000 h 508000"/>
                <a:gd name="connsiteX42" fmla="*/ 50800 w 330200"/>
                <a:gd name="connsiteY42" fmla="*/ 469900 h 508000"/>
                <a:gd name="connsiteX43" fmla="*/ 38100 w 330200"/>
                <a:gd name="connsiteY43" fmla="*/ 431800 h 508000"/>
                <a:gd name="connsiteX44" fmla="*/ 50800 w 330200"/>
                <a:gd name="connsiteY44" fmla="*/ 381000 h 508000"/>
                <a:gd name="connsiteX45" fmla="*/ 292100 w 330200"/>
                <a:gd name="connsiteY45" fmla="*/ 342900 h 508000"/>
                <a:gd name="connsiteX46" fmla="*/ 304800 w 330200"/>
                <a:gd name="connsiteY46" fmla="*/ 165100 h 508000"/>
                <a:gd name="connsiteX47" fmla="*/ 279400 w 330200"/>
                <a:gd name="connsiteY47" fmla="*/ 76200 h 508000"/>
                <a:gd name="connsiteX48" fmla="*/ 203200 w 330200"/>
                <a:gd name="connsiteY48" fmla="*/ 38100 h 508000"/>
                <a:gd name="connsiteX49" fmla="*/ 127000 w 330200"/>
                <a:gd name="connsiteY49" fmla="*/ 0 h 508000"/>
                <a:gd name="connsiteX50" fmla="*/ 76200 w 330200"/>
                <a:gd name="connsiteY50" fmla="*/ 12700 h 508000"/>
                <a:gd name="connsiteX51" fmla="*/ 50800 w 330200"/>
                <a:gd name="connsiteY51" fmla="*/ 88900 h 508000"/>
                <a:gd name="connsiteX52" fmla="*/ 63500 w 330200"/>
                <a:gd name="connsiteY52" fmla="*/ 190500 h 508000"/>
                <a:gd name="connsiteX53" fmla="*/ 88900 w 330200"/>
                <a:gd name="connsiteY53" fmla="*/ 228600 h 508000"/>
                <a:gd name="connsiteX54" fmla="*/ 165100 w 330200"/>
                <a:gd name="connsiteY54" fmla="*/ 304800 h 508000"/>
                <a:gd name="connsiteX55" fmla="*/ 165100 w 330200"/>
                <a:gd name="connsiteY55" fmla="*/ 36830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30200" h="508000">
                  <a:moveTo>
                    <a:pt x="266700" y="114300"/>
                  </a:moveTo>
                  <a:cubicBezTo>
                    <a:pt x="245533" y="105833"/>
                    <a:pt x="225821" y="91728"/>
                    <a:pt x="203200" y="88900"/>
                  </a:cubicBezTo>
                  <a:cubicBezTo>
                    <a:pt x="167311" y="84414"/>
                    <a:pt x="153494" y="115560"/>
                    <a:pt x="139700" y="139700"/>
                  </a:cubicBezTo>
                  <a:cubicBezTo>
                    <a:pt x="130307" y="156138"/>
                    <a:pt x="121758" y="173099"/>
                    <a:pt x="114300" y="190500"/>
                  </a:cubicBezTo>
                  <a:cubicBezTo>
                    <a:pt x="101250" y="220950"/>
                    <a:pt x="98107" y="247177"/>
                    <a:pt x="88900" y="279400"/>
                  </a:cubicBezTo>
                  <a:cubicBezTo>
                    <a:pt x="85222" y="292272"/>
                    <a:pt x="80433" y="304800"/>
                    <a:pt x="76200" y="317500"/>
                  </a:cubicBezTo>
                  <a:cubicBezTo>
                    <a:pt x="80433" y="347133"/>
                    <a:pt x="75513" y="379626"/>
                    <a:pt x="88900" y="406400"/>
                  </a:cubicBezTo>
                  <a:cubicBezTo>
                    <a:pt x="103101" y="434802"/>
                    <a:pt x="185429" y="407414"/>
                    <a:pt x="190500" y="406400"/>
                  </a:cubicBezTo>
                  <a:cubicBezTo>
                    <a:pt x="206140" y="359481"/>
                    <a:pt x="219686" y="337773"/>
                    <a:pt x="190500" y="279400"/>
                  </a:cubicBezTo>
                  <a:cubicBezTo>
                    <a:pt x="184513" y="267426"/>
                    <a:pt x="165100" y="270933"/>
                    <a:pt x="152400" y="266700"/>
                  </a:cubicBezTo>
                  <a:cubicBezTo>
                    <a:pt x="53953" y="277639"/>
                    <a:pt x="47012" y="248876"/>
                    <a:pt x="12700" y="317500"/>
                  </a:cubicBezTo>
                  <a:cubicBezTo>
                    <a:pt x="6713" y="329474"/>
                    <a:pt x="4233" y="342900"/>
                    <a:pt x="0" y="355600"/>
                  </a:cubicBezTo>
                  <a:cubicBezTo>
                    <a:pt x="4233" y="368300"/>
                    <a:pt x="3234" y="384234"/>
                    <a:pt x="12700" y="393700"/>
                  </a:cubicBezTo>
                  <a:cubicBezTo>
                    <a:pt x="38782" y="419782"/>
                    <a:pt x="107703" y="398524"/>
                    <a:pt x="127000" y="393700"/>
                  </a:cubicBezTo>
                  <a:cubicBezTo>
                    <a:pt x="152975" y="387206"/>
                    <a:pt x="177800" y="376767"/>
                    <a:pt x="203200" y="368300"/>
                  </a:cubicBezTo>
                  <a:lnTo>
                    <a:pt x="241300" y="355600"/>
                  </a:lnTo>
                  <a:cubicBezTo>
                    <a:pt x="249767" y="330200"/>
                    <a:pt x="273194" y="305375"/>
                    <a:pt x="266700" y="279400"/>
                  </a:cubicBezTo>
                  <a:cubicBezTo>
                    <a:pt x="262467" y="262467"/>
                    <a:pt x="263682" y="243123"/>
                    <a:pt x="254000" y="228600"/>
                  </a:cubicBezTo>
                  <a:cubicBezTo>
                    <a:pt x="233322" y="197583"/>
                    <a:pt x="160744" y="191829"/>
                    <a:pt x="139700" y="177800"/>
                  </a:cubicBezTo>
                  <a:lnTo>
                    <a:pt x="101600" y="152400"/>
                  </a:lnTo>
                  <a:cubicBezTo>
                    <a:pt x="84667" y="127000"/>
                    <a:pt x="21840" y="66547"/>
                    <a:pt x="50800" y="76200"/>
                  </a:cubicBezTo>
                  <a:cubicBezTo>
                    <a:pt x="178843" y="118881"/>
                    <a:pt x="-19768" y="53760"/>
                    <a:pt x="139700" y="101600"/>
                  </a:cubicBezTo>
                  <a:cubicBezTo>
                    <a:pt x="165345" y="109293"/>
                    <a:pt x="215900" y="127000"/>
                    <a:pt x="215900" y="127000"/>
                  </a:cubicBezTo>
                  <a:cubicBezTo>
                    <a:pt x="234767" y="183601"/>
                    <a:pt x="257321" y="209257"/>
                    <a:pt x="228600" y="266700"/>
                  </a:cubicBezTo>
                  <a:cubicBezTo>
                    <a:pt x="220568" y="282764"/>
                    <a:pt x="205444" y="294837"/>
                    <a:pt x="190500" y="304800"/>
                  </a:cubicBezTo>
                  <a:cubicBezTo>
                    <a:pt x="179361" y="312226"/>
                    <a:pt x="164374" y="311513"/>
                    <a:pt x="152400" y="317500"/>
                  </a:cubicBezTo>
                  <a:cubicBezTo>
                    <a:pt x="138748" y="324326"/>
                    <a:pt x="127000" y="334433"/>
                    <a:pt x="114300" y="342900"/>
                  </a:cubicBezTo>
                  <a:cubicBezTo>
                    <a:pt x="97367" y="338667"/>
                    <a:pt x="74859" y="343452"/>
                    <a:pt x="63500" y="330200"/>
                  </a:cubicBezTo>
                  <a:cubicBezTo>
                    <a:pt x="46076" y="309872"/>
                    <a:pt x="38100" y="254000"/>
                    <a:pt x="38100" y="254000"/>
                  </a:cubicBezTo>
                  <a:cubicBezTo>
                    <a:pt x="42333" y="211667"/>
                    <a:pt x="36261" y="166983"/>
                    <a:pt x="50800" y="127000"/>
                  </a:cubicBezTo>
                  <a:cubicBezTo>
                    <a:pt x="55375" y="114419"/>
                    <a:pt x="76926" y="120287"/>
                    <a:pt x="88900" y="114300"/>
                  </a:cubicBezTo>
                  <a:cubicBezTo>
                    <a:pt x="102552" y="107474"/>
                    <a:pt x="112520" y="93727"/>
                    <a:pt x="127000" y="88900"/>
                  </a:cubicBezTo>
                  <a:cubicBezTo>
                    <a:pt x="160762" y="77646"/>
                    <a:pt x="317029" y="64817"/>
                    <a:pt x="330200" y="63500"/>
                  </a:cubicBezTo>
                  <a:cubicBezTo>
                    <a:pt x="325967" y="50800"/>
                    <a:pt x="330627" y="28025"/>
                    <a:pt x="317500" y="25400"/>
                  </a:cubicBezTo>
                  <a:cubicBezTo>
                    <a:pt x="234506" y="8801"/>
                    <a:pt x="216591" y="29173"/>
                    <a:pt x="165100" y="63500"/>
                  </a:cubicBezTo>
                  <a:cubicBezTo>
                    <a:pt x="137985" y="144844"/>
                    <a:pt x="110050" y="195299"/>
                    <a:pt x="152400" y="292100"/>
                  </a:cubicBezTo>
                  <a:cubicBezTo>
                    <a:pt x="174824" y="343355"/>
                    <a:pt x="228106" y="336303"/>
                    <a:pt x="266700" y="355600"/>
                  </a:cubicBezTo>
                  <a:cubicBezTo>
                    <a:pt x="280352" y="362426"/>
                    <a:pt x="292100" y="372533"/>
                    <a:pt x="304800" y="381000"/>
                  </a:cubicBezTo>
                  <a:cubicBezTo>
                    <a:pt x="309033" y="393700"/>
                    <a:pt x="319701" y="405895"/>
                    <a:pt x="317500" y="419100"/>
                  </a:cubicBezTo>
                  <a:cubicBezTo>
                    <a:pt x="309213" y="468822"/>
                    <a:pt x="250511" y="471063"/>
                    <a:pt x="215900" y="482600"/>
                  </a:cubicBezTo>
                  <a:lnTo>
                    <a:pt x="177800" y="495300"/>
                  </a:lnTo>
                  <a:lnTo>
                    <a:pt x="139700" y="508000"/>
                  </a:lnTo>
                  <a:cubicBezTo>
                    <a:pt x="109195" y="500374"/>
                    <a:pt x="72726" y="497308"/>
                    <a:pt x="50800" y="469900"/>
                  </a:cubicBezTo>
                  <a:cubicBezTo>
                    <a:pt x="42437" y="459447"/>
                    <a:pt x="42333" y="444500"/>
                    <a:pt x="38100" y="431800"/>
                  </a:cubicBezTo>
                  <a:cubicBezTo>
                    <a:pt x="42333" y="414867"/>
                    <a:pt x="37548" y="392359"/>
                    <a:pt x="50800" y="381000"/>
                  </a:cubicBezTo>
                  <a:cubicBezTo>
                    <a:pt x="93051" y="344785"/>
                    <a:pt x="278243" y="343966"/>
                    <a:pt x="292100" y="342900"/>
                  </a:cubicBezTo>
                  <a:cubicBezTo>
                    <a:pt x="341649" y="268576"/>
                    <a:pt x="324358" y="311786"/>
                    <a:pt x="304800" y="165100"/>
                  </a:cubicBezTo>
                  <a:cubicBezTo>
                    <a:pt x="304435" y="162362"/>
                    <a:pt x="285669" y="84036"/>
                    <a:pt x="279400" y="76200"/>
                  </a:cubicBezTo>
                  <a:cubicBezTo>
                    <a:pt x="255136" y="45870"/>
                    <a:pt x="233876" y="53438"/>
                    <a:pt x="203200" y="38100"/>
                  </a:cubicBezTo>
                  <a:cubicBezTo>
                    <a:pt x="104723" y="-11139"/>
                    <a:pt x="222765" y="31922"/>
                    <a:pt x="127000" y="0"/>
                  </a:cubicBezTo>
                  <a:cubicBezTo>
                    <a:pt x="110067" y="4233"/>
                    <a:pt x="87559" y="-552"/>
                    <a:pt x="76200" y="12700"/>
                  </a:cubicBezTo>
                  <a:cubicBezTo>
                    <a:pt x="58776" y="33028"/>
                    <a:pt x="50800" y="88900"/>
                    <a:pt x="50800" y="88900"/>
                  </a:cubicBezTo>
                  <a:cubicBezTo>
                    <a:pt x="55033" y="122767"/>
                    <a:pt x="54520" y="157572"/>
                    <a:pt x="63500" y="190500"/>
                  </a:cubicBezTo>
                  <a:cubicBezTo>
                    <a:pt x="67516" y="205226"/>
                    <a:pt x="78759" y="217192"/>
                    <a:pt x="88900" y="228600"/>
                  </a:cubicBezTo>
                  <a:cubicBezTo>
                    <a:pt x="112765" y="255448"/>
                    <a:pt x="165100" y="268879"/>
                    <a:pt x="165100" y="304800"/>
                  </a:cubicBezTo>
                  <a:lnTo>
                    <a:pt x="165100" y="368300"/>
                  </a:lnTo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FFBF6834-B97E-4A59-978B-00A57790E2EE}"/>
              </a:ext>
            </a:extLst>
          </p:cNvPr>
          <p:cNvGrpSpPr/>
          <p:nvPr/>
        </p:nvGrpSpPr>
        <p:grpSpPr>
          <a:xfrm>
            <a:off x="6636162" y="1131093"/>
            <a:ext cx="857250" cy="2882901"/>
            <a:chOff x="6055402" y="1800444"/>
            <a:chExt cx="857250" cy="2882901"/>
          </a:xfrm>
        </p:grpSpPr>
        <p:grpSp>
          <p:nvGrpSpPr>
            <p:cNvPr id="72" name="Groupe 32">
              <a:extLst>
                <a:ext uri="{FF2B5EF4-FFF2-40B4-BE49-F238E27FC236}">
                  <a16:creationId xmlns:a16="http://schemas.microsoft.com/office/drawing/2014/main" id="{E41DD627-72A2-4BB5-AD61-A42C582C26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5402" y="1800444"/>
              <a:ext cx="857250" cy="2882901"/>
              <a:chOff x="215901" y="1709447"/>
              <a:chExt cx="571500" cy="2090602"/>
            </a:xfrm>
          </p:grpSpPr>
          <p:pic>
            <p:nvPicPr>
              <p:cNvPr id="73" name="Image 18">
                <a:extLst>
                  <a:ext uri="{FF2B5EF4-FFF2-40B4-BE49-F238E27FC236}">
                    <a16:creationId xmlns:a16="http://schemas.microsoft.com/office/drawing/2014/main" id="{A119706A-D89A-4C22-B11F-6A35F824AA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523" r="38635" b="3609"/>
              <a:stretch>
                <a:fillRect/>
              </a:stretch>
            </p:blipFill>
            <p:spPr bwMode="auto">
              <a:xfrm>
                <a:off x="215901" y="1709447"/>
                <a:ext cx="571500" cy="20906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B0818B7B-7FA5-4A8E-BF78-8F230F2D50AB}"/>
                  </a:ext>
                </a:extLst>
              </p:cNvPr>
              <p:cNvSpPr/>
              <p:nvPr/>
            </p:nvSpPr>
            <p:spPr>
              <a:xfrm>
                <a:off x="358776" y="3215887"/>
                <a:ext cx="315913" cy="400024"/>
              </a:xfrm>
              <a:prstGeom prst="rect">
                <a:avLst/>
              </a:prstGeom>
              <a:solidFill>
                <a:srgbClr val="B9E7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Ellipse 74">
                <a:extLst>
                  <a:ext uri="{FF2B5EF4-FFF2-40B4-BE49-F238E27FC236}">
                    <a16:creationId xmlns:a16="http://schemas.microsoft.com/office/drawing/2014/main" id="{5D993D71-1A74-4E8C-BCFF-7C849CEEA7D5}"/>
                  </a:ext>
                </a:extLst>
              </p:cNvPr>
              <p:cNvSpPr/>
              <p:nvPr/>
            </p:nvSpPr>
            <p:spPr>
              <a:xfrm>
                <a:off x="358776" y="3495269"/>
                <a:ext cx="315913" cy="253983"/>
              </a:xfrm>
              <a:prstGeom prst="ellipse">
                <a:avLst/>
              </a:prstGeom>
              <a:solidFill>
                <a:srgbClr val="B9E7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5" name="Forme libre : forme 84">
              <a:extLst>
                <a:ext uri="{FF2B5EF4-FFF2-40B4-BE49-F238E27FC236}">
                  <a16:creationId xmlns:a16="http://schemas.microsoft.com/office/drawing/2014/main" id="{F768C326-36E5-403C-BE24-21A85AA6CEE2}"/>
                </a:ext>
              </a:extLst>
            </p:cNvPr>
            <p:cNvSpPr/>
            <p:nvPr/>
          </p:nvSpPr>
          <p:spPr>
            <a:xfrm>
              <a:off x="6341550" y="3981873"/>
              <a:ext cx="330200" cy="508000"/>
            </a:xfrm>
            <a:custGeom>
              <a:avLst/>
              <a:gdLst>
                <a:gd name="connsiteX0" fmla="*/ 266700 w 330200"/>
                <a:gd name="connsiteY0" fmla="*/ 114300 h 508000"/>
                <a:gd name="connsiteX1" fmla="*/ 203200 w 330200"/>
                <a:gd name="connsiteY1" fmla="*/ 88900 h 508000"/>
                <a:gd name="connsiteX2" fmla="*/ 139700 w 330200"/>
                <a:gd name="connsiteY2" fmla="*/ 139700 h 508000"/>
                <a:gd name="connsiteX3" fmla="*/ 114300 w 330200"/>
                <a:gd name="connsiteY3" fmla="*/ 190500 h 508000"/>
                <a:gd name="connsiteX4" fmla="*/ 88900 w 330200"/>
                <a:gd name="connsiteY4" fmla="*/ 279400 h 508000"/>
                <a:gd name="connsiteX5" fmla="*/ 76200 w 330200"/>
                <a:gd name="connsiteY5" fmla="*/ 317500 h 508000"/>
                <a:gd name="connsiteX6" fmla="*/ 88900 w 330200"/>
                <a:gd name="connsiteY6" fmla="*/ 406400 h 508000"/>
                <a:gd name="connsiteX7" fmla="*/ 190500 w 330200"/>
                <a:gd name="connsiteY7" fmla="*/ 406400 h 508000"/>
                <a:gd name="connsiteX8" fmla="*/ 190500 w 330200"/>
                <a:gd name="connsiteY8" fmla="*/ 279400 h 508000"/>
                <a:gd name="connsiteX9" fmla="*/ 152400 w 330200"/>
                <a:gd name="connsiteY9" fmla="*/ 266700 h 508000"/>
                <a:gd name="connsiteX10" fmla="*/ 12700 w 330200"/>
                <a:gd name="connsiteY10" fmla="*/ 317500 h 508000"/>
                <a:gd name="connsiteX11" fmla="*/ 0 w 330200"/>
                <a:gd name="connsiteY11" fmla="*/ 355600 h 508000"/>
                <a:gd name="connsiteX12" fmla="*/ 12700 w 330200"/>
                <a:gd name="connsiteY12" fmla="*/ 393700 h 508000"/>
                <a:gd name="connsiteX13" fmla="*/ 127000 w 330200"/>
                <a:gd name="connsiteY13" fmla="*/ 393700 h 508000"/>
                <a:gd name="connsiteX14" fmla="*/ 203200 w 330200"/>
                <a:gd name="connsiteY14" fmla="*/ 368300 h 508000"/>
                <a:gd name="connsiteX15" fmla="*/ 241300 w 330200"/>
                <a:gd name="connsiteY15" fmla="*/ 355600 h 508000"/>
                <a:gd name="connsiteX16" fmla="*/ 266700 w 330200"/>
                <a:gd name="connsiteY16" fmla="*/ 279400 h 508000"/>
                <a:gd name="connsiteX17" fmla="*/ 254000 w 330200"/>
                <a:gd name="connsiteY17" fmla="*/ 228600 h 508000"/>
                <a:gd name="connsiteX18" fmla="*/ 139700 w 330200"/>
                <a:gd name="connsiteY18" fmla="*/ 177800 h 508000"/>
                <a:gd name="connsiteX19" fmla="*/ 101600 w 330200"/>
                <a:gd name="connsiteY19" fmla="*/ 152400 h 508000"/>
                <a:gd name="connsiteX20" fmla="*/ 50800 w 330200"/>
                <a:gd name="connsiteY20" fmla="*/ 76200 h 508000"/>
                <a:gd name="connsiteX21" fmla="*/ 139700 w 330200"/>
                <a:gd name="connsiteY21" fmla="*/ 101600 h 508000"/>
                <a:gd name="connsiteX22" fmla="*/ 215900 w 330200"/>
                <a:gd name="connsiteY22" fmla="*/ 127000 h 508000"/>
                <a:gd name="connsiteX23" fmla="*/ 228600 w 330200"/>
                <a:gd name="connsiteY23" fmla="*/ 266700 h 508000"/>
                <a:gd name="connsiteX24" fmla="*/ 190500 w 330200"/>
                <a:gd name="connsiteY24" fmla="*/ 304800 h 508000"/>
                <a:gd name="connsiteX25" fmla="*/ 152400 w 330200"/>
                <a:gd name="connsiteY25" fmla="*/ 317500 h 508000"/>
                <a:gd name="connsiteX26" fmla="*/ 114300 w 330200"/>
                <a:gd name="connsiteY26" fmla="*/ 342900 h 508000"/>
                <a:gd name="connsiteX27" fmla="*/ 63500 w 330200"/>
                <a:gd name="connsiteY27" fmla="*/ 330200 h 508000"/>
                <a:gd name="connsiteX28" fmla="*/ 38100 w 330200"/>
                <a:gd name="connsiteY28" fmla="*/ 254000 h 508000"/>
                <a:gd name="connsiteX29" fmla="*/ 50800 w 330200"/>
                <a:gd name="connsiteY29" fmla="*/ 127000 h 508000"/>
                <a:gd name="connsiteX30" fmla="*/ 88900 w 330200"/>
                <a:gd name="connsiteY30" fmla="*/ 114300 h 508000"/>
                <a:gd name="connsiteX31" fmla="*/ 127000 w 330200"/>
                <a:gd name="connsiteY31" fmla="*/ 88900 h 508000"/>
                <a:gd name="connsiteX32" fmla="*/ 330200 w 330200"/>
                <a:gd name="connsiteY32" fmla="*/ 63500 h 508000"/>
                <a:gd name="connsiteX33" fmla="*/ 317500 w 330200"/>
                <a:gd name="connsiteY33" fmla="*/ 25400 h 508000"/>
                <a:gd name="connsiteX34" fmla="*/ 165100 w 330200"/>
                <a:gd name="connsiteY34" fmla="*/ 63500 h 508000"/>
                <a:gd name="connsiteX35" fmla="*/ 152400 w 330200"/>
                <a:gd name="connsiteY35" fmla="*/ 292100 h 508000"/>
                <a:gd name="connsiteX36" fmla="*/ 266700 w 330200"/>
                <a:gd name="connsiteY36" fmla="*/ 355600 h 508000"/>
                <a:gd name="connsiteX37" fmla="*/ 304800 w 330200"/>
                <a:gd name="connsiteY37" fmla="*/ 381000 h 508000"/>
                <a:gd name="connsiteX38" fmla="*/ 317500 w 330200"/>
                <a:gd name="connsiteY38" fmla="*/ 419100 h 508000"/>
                <a:gd name="connsiteX39" fmla="*/ 215900 w 330200"/>
                <a:gd name="connsiteY39" fmla="*/ 482600 h 508000"/>
                <a:gd name="connsiteX40" fmla="*/ 177800 w 330200"/>
                <a:gd name="connsiteY40" fmla="*/ 495300 h 508000"/>
                <a:gd name="connsiteX41" fmla="*/ 139700 w 330200"/>
                <a:gd name="connsiteY41" fmla="*/ 508000 h 508000"/>
                <a:gd name="connsiteX42" fmla="*/ 50800 w 330200"/>
                <a:gd name="connsiteY42" fmla="*/ 469900 h 508000"/>
                <a:gd name="connsiteX43" fmla="*/ 38100 w 330200"/>
                <a:gd name="connsiteY43" fmla="*/ 431800 h 508000"/>
                <a:gd name="connsiteX44" fmla="*/ 50800 w 330200"/>
                <a:gd name="connsiteY44" fmla="*/ 381000 h 508000"/>
                <a:gd name="connsiteX45" fmla="*/ 292100 w 330200"/>
                <a:gd name="connsiteY45" fmla="*/ 342900 h 508000"/>
                <a:gd name="connsiteX46" fmla="*/ 304800 w 330200"/>
                <a:gd name="connsiteY46" fmla="*/ 165100 h 508000"/>
                <a:gd name="connsiteX47" fmla="*/ 279400 w 330200"/>
                <a:gd name="connsiteY47" fmla="*/ 76200 h 508000"/>
                <a:gd name="connsiteX48" fmla="*/ 203200 w 330200"/>
                <a:gd name="connsiteY48" fmla="*/ 38100 h 508000"/>
                <a:gd name="connsiteX49" fmla="*/ 127000 w 330200"/>
                <a:gd name="connsiteY49" fmla="*/ 0 h 508000"/>
                <a:gd name="connsiteX50" fmla="*/ 76200 w 330200"/>
                <a:gd name="connsiteY50" fmla="*/ 12700 h 508000"/>
                <a:gd name="connsiteX51" fmla="*/ 50800 w 330200"/>
                <a:gd name="connsiteY51" fmla="*/ 88900 h 508000"/>
                <a:gd name="connsiteX52" fmla="*/ 63500 w 330200"/>
                <a:gd name="connsiteY52" fmla="*/ 190500 h 508000"/>
                <a:gd name="connsiteX53" fmla="*/ 88900 w 330200"/>
                <a:gd name="connsiteY53" fmla="*/ 228600 h 508000"/>
                <a:gd name="connsiteX54" fmla="*/ 165100 w 330200"/>
                <a:gd name="connsiteY54" fmla="*/ 304800 h 508000"/>
                <a:gd name="connsiteX55" fmla="*/ 165100 w 330200"/>
                <a:gd name="connsiteY55" fmla="*/ 36830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30200" h="508000">
                  <a:moveTo>
                    <a:pt x="266700" y="114300"/>
                  </a:moveTo>
                  <a:cubicBezTo>
                    <a:pt x="245533" y="105833"/>
                    <a:pt x="225821" y="91728"/>
                    <a:pt x="203200" y="88900"/>
                  </a:cubicBezTo>
                  <a:cubicBezTo>
                    <a:pt x="167311" y="84414"/>
                    <a:pt x="153494" y="115560"/>
                    <a:pt x="139700" y="139700"/>
                  </a:cubicBezTo>
                  <a:cubicBezTo>
                    <a:pt x="130307" y="156138"/>
                    <a:pt x="121758" y="173099"/>
                    <a:pt x="114300" y="190500"/>
                  </a:cubicBezTo>
                  <a:cubicBezTo>
                    <a:pt x="101250" y="220950"/>
                    <a:pt x="98107" y="247177"/>
                    <a:pt x="88900" y="279400"/>
                  </a:cubicBezTo>
                  <a:cubicBezTo>
                    <a:pt x="85222" y="292272"/>
                    <a:pt x="80433" y="304800"/>
                    <a:pt x="76200" y="317500"/>
                  </a:cubicBezTo>
                  <a:cubicBezTo>
                    <a:pt x="80433" y="347133"/>
                    <a:pt x="75513" y="379626"/>
                    <a:pt x="88900" y="406400"/>
                  </a:cubicBezTo>
                  <a:cubicBezTo>
                    <a:pt x="103101" y="434802"/>
                    <a:pt x="185429" y="407414"/>
                    <a:pt x="190500" y="406400"/>
                  </a:cubicBezTo>
                  <a:cubicBezTo>
                    <a:pt x="206140" y="359481"/>
                    <a:pt x="219686" y="337773"/>
                    <a:pt x="190500" y="279400"/>
                  </a:cubicBezTo>
                  <a:cubicBezTo>
                    <a:pt x="184513" y="267426"/>
                    <a:pt x="165100" y="270933"/>
                    <a:pt x="152400" y="266700"/>
                  </a:cubicBezTo>
                  <a:cubicBezTo>
                    <a:pt x="53953" y="277639"/>
                    <a:pt x="47012" y="248876"/>
                    <a:pt x="12700" y="317500"/>
                  </a:cubicBezTo>
                  <a:cubicBezTo>
                    <a:pt x="6713" y="329474"/>
                    <a:pt x="4233" y="342900"/>
                    <a:pt x="0" y="355600"/>
                  </a:cubicBezTo>
                  <a:cubicBezTo>
                    <a:pt x="4233" y="368300"/>
                    <a:pt x="3234" y="384234"/>
                    <a:pt x="12700" y="393700"/>
                  </a:cubicBezTo>
                  <a:cubicBezTo>
                    <a:pt x="38782" y="419782"/>
                    <a:pt x="107703" y="398524"/>
                    <a:pt x="127000" y="393700"/>
                  </a:cubicBezTo>
                  <a:cubicBezTo>
                    <a:pt x="152975" y="387206"/>
                    <a:pt x="177800" y="376767"/>
                    <a:pt x="203200" y="368300"/>
                  </a:cubicBezTo>
                  <a:lnTo>
                    <a:pt x="241300" y="355600"/>
                  </a:lnTo>
                  <a:cubicBezTo>
                    <a:pt x="249767" y="330200"/>
                    <a:pt x="273194" y="305375"/>
                    <a:pt x="266700" y="279400"/>
                  </a:cubicBezTo>
                  <a:cubicBezTo>
                    <a:pt x="262467" y="262467"/>
                    <a:pt x="263682" y="243123"/>
                    <a:pt x="254000" y="228600"/>
                  </a:cubicBezTo>
                  <a:cubicBezTo>
                    <a:pt x="233322" y="197583"/>
                    <a:pt x="160744" y="191829"/>
                    <a:pt x="139700" y="177800"/>
                  </a:cubicBezTo>
                  <a:lnTo>
                    <a:pt x="101600" y="152400"/>
                  </a:lnTo>
                  <a:cubicBezTo>
                    <a:pt x="84667" y="127000"/>
                    <a:pt x="21840" y="66547"/>
                    <a:pt x="50800" y="76200"/>
                  </a:cubicBezTo>
                  <a:cubicBezTo>
                    <a:pt x="178843" y="118881"/>
                    <a:pt x="-19768" y="53760"/>
                    <a:pt x="139700" y="101600"/>
                  </a:cubicBezTo>
                  <a:cubicBezTo>
                    <a:pt x="165345" y="109293"/>
                    <a:pt x="215900" y="127000"/>
                    <a:pt x="215900" y="127000"/>
                  </a:cubicBezTo>
                  <a:cubicBezTo>
                    <a:pt x="234767" y="183601"/>
                    <a:pt x="257321" y="209257"/>
                    <a:pt x="228600" y="266700"/>
                  </a:cubicBezTo>
                  <a:cubicBezTo>
                    <a:pt x="220568" y="282764"/>
                    <a:pt x="205444" y="294837"/>
                    <a:pt x="190500" y="304800"/>
                  </a:cubicBezTo>
                  <a:cubicBezTo>
                    <a:pt x="179361" y="312226"/>
                    <a:pt x="164374" y="311513"/>
                    <a:pt x="152400" y="317500"/>
                  </a:cubicBezTo>
                  <a:cubicBezTo>
                    <a:pt x="138748" y="324326"/>
                    <a:pt x="127000" y="334433"/>
                    <a:pt x="114300" y="342900"/>
                  </a:cubicBezTo>
                  <a:cubicBezTo>
                    <a:pt x="97367" y="338667"/>
                    <a:pt x="74859" y="343452"/>
                    <a:pt x="63500" y="330200"/>
                  </a:cubicBezTo>
                  <a:cubicBezTo>
                    <a:pt x="46076" y="309872"/>
                    <a:pt x="38100" y="254000"/>
                    <a:pt x="38100" y="254000"/>
                  </a:cubicBezTo>
                  <a:cubicBezTo>
                    <a:pt x="42333" y="211667"/>
                    <a:pt x="36261" y="166983"/>
                    <a:pt x="50800" y="127000"/>
                  </a:cubicBezTo>
                  <a:cubicBezTo>
                    <a:pt x="55375" y="114419"/>
                    <a:pt x="76926" y="120287"/>
                    <a:pt x="88900" y="114300"/>
                  </a:cubicBezTo>
                  <a:cubicBezTo>
                    <a:pt x="102552" y="107474"/>
                    <a:pt x="112520" y="93727"/>
                    <a:pt x="127000" y="88900"/>
                  </a:cubicBezTo>
                  <a:cubicBezTo>
                    <a:pt x="160762" y="77646"/>
                    <a:pt x="317029" y="64817"/>
                    <a:pt x="330200" y="63500"/>
                  </a:cubicBezTo>
                  <a:cubicBezTo>
                    <a:pt x="325967" y="50800"/>
                    <a:pt x="330627" y="28025"/>
                    <a:pt x="317500" y="25400"/>
                  </a:cubicBezTo>
                  <a:cubicBezTo>
                    <a:pt x="234506" y="8801"/>
                    <a:pt x="216591" y="29173"/>
                    <a:pt x="165100" y="63500"/>
                  </a:cubicBezTo>
                  <a:cubicBezTo>
                    <a:pt x="137985" y="144844"/>
                    <a:pt x="110050" y="195299"/>
                    <a:pt x="152400" y="292100"/>
                  </a:cubicBezTo>
                  <a:cubicBezTo>
                    <a:pt x="174824" y="343355"/>
                    <a:pt x="228106" y="336303"/>
                    <a:pt x="266700" y="355600"/>
                  </a:cubicBezTo>
                  <a:cubicBezTo>
                    <a:pt x="280352" y="362426"/>
                    <a:pt x="292100" y="372533"/>
                    <a:pt x="304800" y="381000"/>
                  </a:cubicBezTo>
                  <a:cubicBezTo>
                    <a:pt x="309033" y="393700"/>
                    <a:pt x="319701" y="405895"/>
                    <a:pt x="317500" y="419100"/>
                  </a:cubicBezTo>
                  <a:cubicBezTo>
                    <a:pt x="309213" y="468822"/>
                    <a:pt x="250511" y="471063"/>
                    <a:pt x="215900" y="482600"/>
                  </a:cubicBezTo>
                  <a:lnTo>
                    <a:pt x="177800" y="495300"/>
                  </a:lnTo>
                  <a:lnTo>
                    <a:pt x="139700" y="508000"/>
                  </a:lnTo>
                  <a:cubicBezTo>
                    <a:pt x="109195" y="500374"/>
                    <a:pt x="72726" y="497308"/>
                    <a:pt x="50800" y="469900"/>
                  </a:cubicBezTo>
                  <a:cubicBezTo>
                    <a:pt x="42437" y="459447"/>
                    <a:pt x="42333" y="444500"/>
                    <a:pt x="38100" y="431800"/>
                  </a:cubicBezTo>
                  <a:cubicBezTo>
                    <a:pt x="42333" y="414867"/>
                    <a:pt x="37548" y="392359"/>
                    <a:pt x="50800" y="381000"/>
                  </a:cubicBezTo>
                  <a:cubicBezTo>
                    <a:pt x="93051" y="344785"/>
                    <a:pt x="278243" y="343966"/>
                    <a:pt x="292100" y="342900"/>
                  </a:cubicBezTo>
                  <a:cubicBezTo>
                    <a:pt x="341649" y="268576"/>
                    <a:pt x="324358" y="311786"/>
                    <a:pt x="304800" y="165100"/>
                  </a:cubicBezTo>
                  <a:cubicBezTo>
                    <a:pt x="304435" y="162362"/>
                    <a:pt x="285669" y="84036"/>
                    <a:pt x="279400" y="76200"/>
                  </a:cubicBezTo>
                  <a:cubicBezTo>
                    <a:pt x="255136" y="45870"/>
                    <a:pt x="233876" y="53438"/>
                    <a:pt x="203200" y="38100"/>
                  </a:cubicBezTo>
                  <a:cubicBezTo>
                    <a:pt x="104723" y="-11139"/>
                    <a:pt x="222765" y="31922"/>
                    <a:pt x="127000" y="0"/>
                  </a:cubicBezTo>
                  <a:cubicBezTo>
                    <a:pt x="110067" y="4233"/>
                    <a:pt x="87559" y="-552"/>
                    <a:pt x="76200" y="12700"/>
                  </a:cubicBezTo>
                  <a:cubicBezTo>
                    <a:pt x="58776" y="33028"/>
                    <a:pt x="50800" y="88900"/>
                    <a:pt x="50800" y="88900"/>
                  </a:cubicBezTo>
                  <a:cubicBezTo>
                    <a:pt x="55033" y="122767"/>
                    <a:pt x="54520" y="157572"/>
                    <a:pt x="63500" y="190500"/>
                  </a:cubicBezTo>
                  <a:cubicBezTo>
                    <a:pt x="67516" y="205226"/>
                    <a:pt x="78759" y="217192"/>
                    <a:pt x="88900" y="228600"/>
                  </a:cubicBezTo>
                  <a:cubicBezTo>
                    <a:pt x="112765" y="255448"/>
                    <a:pt x="165100" y="268879"/>
                    <a:pt x="165100" y="304800"/>
                  </a:cubicBezTo>
                  <a:lnTo>
                    <a:pt x="165100" y="368300"/>
                  </a:lnTo>
                </a:path>
              </a:pathLst>
            </a:custGeom>
            <a:noFill/>
            <a:ln w="19050">
              <a:solidFill>
                <a:srgbClr val="FFFF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5543A0DD-210B-48DF-874D-33B75769E800}"/>
                  </a:ext>
                </a:extLst>
              </p:cNvPr>
              <p:cNvSpPr/>
              <p:nvPr/>
            </p:nvSpPr>
            <p:spPr>
              <a:xfrm>
                <a:off x="5533729" y="4013993"/>
                <a:ext cx="920380" cy="396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AgCl</m:t>
                          </m:r>
                        </m:e>
                        <m:sub>
                          <m:r>
                            <a:rPr lang="fr-FR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s</m:t>
                          </m:r>
                          <m:r>
                            <a:rPr lang="fr-FR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5543A0DD-210B-48DF-874D-33B75769E8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729" y="4013993"/>
                <a:ext cx="920380" cy="396006"/>
              </a:xfrm>
              <a:prstGeom prst="rect">
                <a:avLst/>
              </a:prstGeom>
              <a:blipFill>
                <a:blip r:embed="rId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7092DAF9-B535-4CA2-9675-1184A712E9B2}"/>
                  </a:ext>
                </a:extLst>
              </p:cNvPr>
              <p:cNvSpPr/>
              <p:nvPr/>
            </p:nvSpPr>
            <p:spPr>
              <a:xfrm>
                <a:off x="6721428" y="4013993"/>
                <a:ext cx="854658" cy="396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AgI</m:t>
                          </m:r>
                        </m:e>
                        <m:sub>
                          <m:r>
                            <a:rPr lang="fr-FR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s</m:t>
                          </m:r>
                          <m:r>
                            <a:rPr lang="fr-FR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7092DAF9-B535-4CA2-9675-1184A712E9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428" y="4013993"/>
                <a:ext cx="854658" cy="396006"/>
              </a:xfrm>
              <a:prstGeom prst="rect">
                <a:avLst/>
              </a:prstGeom>
              <a:blipFill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A164E449-4763-4E25-8C5B-1ACD448577A9}"/>
                  </a:ext>
                </a:extLst>
              </p:cNvPr>
              <p:cNvSpPr/>
              <p:nvPr/>
            </p:nvSpPr>
            <p:spPr>
              <a:xfrm>
                <a:off x="7716940" y="4013993"/>
                <a:ext cx="1016560" cy="396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AgBr</m:t>
                          </m:r>
                        </m:e>
                        <m:sub>
                          <m:r>
                            <a:rPr lang="fr-FR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s</m:t>
                          </m:r>
                          <m:r>
                            <a:rPr lang="fr-FR"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A164E449-4763-4E25-8C5B-1ACD448577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940" y="4013993"/>
                <a:ext cx="1016560" cy="396006"/>
              </a:xfrm>
              <a:prstGeom prst="rect">
                <a:avLst/>
              </a:prstGeom>
              <a:blipFill>
                <a:blip r:embed="rId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9235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061917F-6F4B-4FF5-985D-0F05BDD5E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29E5627-60FC-4258-9635-CDFEF9DA8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8CEEC26-C780-42ED-BBCE-109C7FFA03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88"/>
          <a:stretch/>
        </p:blipFill>
        <p:spPr>
          <a:xfrm>
            <a:off x="421423" y="0"/>
            <a:ext cx="8301154" cy="497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264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30C18FA-B31D-46CF-9E7A-EEC43E9D1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C3761EB-7F5E-4089-B439-1AD4C5D50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248" y="24825"/>
            <a:ext cx="8468952" cy="694497"/>
          </a:xfrm>
        </p:spPr>
        <p:txBody>
          <a:bodyPr/>
          <a:lstStyle/>
          <a:p>
            <a:r>
              <a:rPr lang="fr-FR" dirty="0"/>
              <a:t>Propriétés réductrices des alcalins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B3A8E63D-BC7C-4E4D-B53D-ECCF89B889B8}"/>
              </a:ext>
            </a:extLst>
          </p:cNvPr>
          <p:cNvGrpSpPr/>
          <p:nvPr/>
        </p:nvGrpSpPr>
        <p:grpSpPr>
          <a:xfrm>
            <a:off x="183415" y="1980437"/>
            <a:ext cx="906250" cy="1184214"/>
            <a:chOff x="2280066" y="2137888"/>
            <a:chExt cx="1066802" cy="1555818"/>
          </a:xfrm>
        </p:grpSpPr>
        <p:sp>
          <p:nvSpPr>
            <p:cNvPr id="5" name="Arrondir un rectangle avec un coin du même côté 29">
              <a:extLst>
                <a:ext uri="{FF2B5EF4-FFF2-40B4-BE49-F238E27FC236}">
                  <a16:creationId xmlns:a16="http://schemas.microsoft.com/office/drawing/2014/main" id="{6C11DC93-C223-44EA-8418-2D0EE382CFEA}"/>
                </a:ext>
              </a:extLst>
            </p:cNvPr>
            <p:cNvSpPr/>
            <p:nvPr/>
          </p:nvSpPr>
          <p:spPr>
            <a:xfrm rot="10800000">
              <a:off x="2280067" y="2137888"/>
              <a:ext cx="1066800" cy="1555818"/>
            </a:xfrm>
            <a:prstGeom prst="round2Same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6" name="Arrondir un rectangle avec un coin du même côté 30">
              <a:extLst>
                <a:ext uri="{FF2B5EF4-FFF2-40B4-BE49-F238E27FC236}">
                  <a16:creationId xmlns:a16="http://schemas.microsoft.com/office/drawing/2014/main" id="{11D9DD46-6108-445F-919F-8BD5E8879E59}"/>
                </a:ext>
              </a:extLst>
            </p:cNvPr>
            <p:cNvSpPr/>
            <p:nvPr/>
          </p:nvSpPr>
          <p:spPr>
            <a:xfrm rot="10800000">
              <a:off x="2280068" y="3026926"/>
              <a:ext cx="1066800" cy="666779"/>
            </a:xfrm>
            <a:prstGeom prst="round2Same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DDB800CC-0F74-4F31-8A10-A87CDF64FDC3}"/>
                </a:ext>
              </a:extLst>
            </p:cNvPr>
            <p:cNvCxnSpPr/>
            <p:nvPr/>
          </p:nvCxnSpPr>
          <p:spPr>
            <a:xfrm>
              <a:off x="2280066" y="2137888"/>
              <a:ext cx="106680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6FF47B1E-0DF5-4669-81C9-C2D363989FD1}"/>
              </a:ext>
            </a:extLst>
          </p:cNvPr>
          <p:cNvSpPr txBox="1"/>
          <p:nvPr/>
        </p:nvSpPr>
        <p:spPr>
          <a:xfrm>
            <a:off x="0" y="3448743"/>
            <a:ext cx="211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Eau + phénolphtaléine  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87677947-BD5E-4717-BE8E-A86FE8ABDACA}"/>
              </a:ext>
            </a:extLst>
          </p:cNvPr>
          <p:cNvCxnSpPr>
            <a:cxnSpLocks/>
          </p:cNvCxnSpPr>
          <p:nvPr/>
        </p:nvCxnSpPr>
        <p:spPr>
          <a:xfrm flipH="1" flipV="1">
            <a:off x="670566" y="3006133"/>
            <a:ext cx="29622" cy="442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Flèche : bas 25">
            <a:extLst>
              <a:ext uri="{FF2B5EF4-FFF2-40B4-BE49-F238E27FC236}">
                <a16:creationId xmlns:a16="http://schemas.microsoft.com/office/drawing/2014/main" id="{D6540EA5-B4D9-4428-BC70-C433F4EE46E8}"/>
              </a:ext>
            </a:extLst>
          </p:cNvPr>
          <p:cNvSpPr/>
          <p:nvPr/>
        </p:nvSpPr>
        <p:spPr>
          <a:xfrm rot="16200000">
            <a:off x="1445377" y="2193378"/>
            <a:ext cx="626491" cy="645089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5841E59-C136-409E-B22F-9EE8FC8D27D5}"/>
              </a:ext>
            </a:extLst>
          </p:cNvPr>
          <p:cNvSpPr txBox="1"/>
          <p:nvPr/>
        </p:nvSpPr>
        <p:spPr>
          <a:xfrm>
            <a:off x="1533769" y="2317270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Li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E5887B-1FD3-47E1-BC9C-FD1D9F979836}"/>
              </a:ext>
            </a:extLst>
          </p:cNvPr>
          <p:cNvSpPr/>
          <p:nvPr/>
        </p:nvSpPr>
        <p:spPr>
          <a:xfrm>
            <a:off x="233653" y="4846335"/>
            <a:ext cx="34370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https://www.youtube.com/watch?v=jI__JY7pqOM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33" name="Li">
            <a:hlinkClick r:id="" action="ppaction://media"/>
            <a:extLst>
              <a:ext uri="{FF2B5EF4-FFF2-40B4-BE49-F238E27FC236}">
                <a16:creationId xmlns:a16="http://schemas.microsoft.com/office/drawing/2014/main" id="{71C61348-F539-4E0A-B2B5-04666478919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137" end="2573.3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50962" y="888247"/>
            <a:ext cx="6910014" cy="362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5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19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30C18FA-B31D-46CF-9E7A-EEC43E9D1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C3761EB-7F5E-4089-B439-1AD4C5D50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248" y="24825"/>
            <a:ext cx="8468952" cy="694497"/>
          </a:xfrm>
        </p:spPr>
        <p:txBody>
          <a:bodyPr/>
          <a:lstStyle/>
          <a:p>
            <a:r>
              <a:rPr lang="fr-FR" dirty="0"/>
              <a:t>Propriétés réductrices des alcalins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B3A8E63D-BC7C-4E4D-B53D-ECCF89B889B8}"/>
              </a:ext>
            </a:extLst>
          </p:cNvPr>
          <p:cNvGrpSpPr/>
          <p:nvPr/>
        </p:nvGrpSpPr>
        <p:grpSpPr>
          <a:xfrm>
            <a:off x="183415" y="1980437"/>
            <a:ext cx="906250" cy="1184214"/>
            <a:chOff x="2280066" y="2137888"/>
            <a:chExt cx="1066802" cy="1555818"/>
          </a:xfrm>
        </p:grpSpPr>
        <p:sp>
          <p:nvSpPr>
            <p:cNvPr id="5" name="Arrondir un rectangle avec un coin du même côté 29">
              <a:extLst>
                <a:ext uri="{FF2B5EF4-FFF2-40B4-BE49-F238E27FC236}">
                  <a16:creationId xmlns:a16="http://schemas.microsoft.com/office/drawing/2014/main" id="{6C11DC93-C223-44EA-8418-2D0EE382CFEA}"/>
                </a:ext>
              </a:extLst>
            </p:cNvPr>
            <p:cNvSpPr/>
            <p:nvPr/>
          </p:nvSpPr>
          <p:spPr>
            <a:xfrm rot="10800000">
              <a:off x="2280067" y="2137888"/>
              <a:ext cx="1066800" cy="1555818"/>
            </a:xfrm>
            <a:prstGeom prst="round2Same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6" name="Arrondir un rectangle avec un coin du même côté 30">
              <a:extLst>
                <a:ext uri="{FF2B5EF4-FFF2-40B4-BE49-F238E27FC236}">
                  <a16:creationId xmlns:a16="http://schemas.microsoft.com/office/drawing/2014/main" id="{11D9DD46-6108-445F-919F-8BD5E8879E59}"/>
                </a:ext>
              </a:extLst>
            </p:cNvPr>
            <p:cNvSpPr/>
            <p:nvPr/>
          </p:nvSpPr>
          <p:spPr>
            <a:xfrm rot="10800000">
              <a:off x="2280068" y="3026926"/>
              <a:ext cx="1066800" cy="666779"/>
            </a:xfrm>
            <a:prstGeom prst="round2Same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DDB800CC-0F74-4F31-8A10-A87CDF64FDC3}"/>
                </a:ext>
              </a:extLst>
            </p:cNvPr>
            <p:cNvCxnSpPr/>
            <p:nvPr/>
          </p:nvCxnSpPr>
          <p:spPr>
            <a:xfrm>
              <a:off x="2280066" y="2137888"/>
              <a:ext cx="106680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6FF47B1E-0DF5-4669-81C9-C2D363989FD1}"/>
              </a:ext>
            </a:extLst>
          </p:cNvPr>
          <p:cNvSpPr txBox="1"/>
          <p:nvPr/>
        </p:nvSpPr>
        <p:spPr>
          <a:xfrm>
            <a:off x="0" y="3448743"/>
            <a:ext cx="211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Eau + phénolphtaléine  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87677947-BD5E-4717-BE8E-A86FE8ABDACA}"/>
              </a:ext>
            </a:extLst>
          </p:cNvPr>
          <p:cNvCxnSpPr>
            <a:cxnSpLocks/>
          </p:cNvCxnSpPr>
          <p:nvPr/>
        </p:nvCxnSpPr>
        <p:spPr>
          <a:xfrm flipH="1" flipV="1">
            <a:off x="670566" y="3006133"/>
            <a:ext cx="29622" cy="442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Flèche : bas 25">
            <a:extLst>
              <a:ext uri="{FF2B5EF4-FFF2-40B4-BE49-F238E27FC236}">
                <a16:creationId xmlns:a16="http://schemas.microsoft.com/office/drawing/2014/main" id="{D6540EA5-B4D9-4428-BC70-C433F4EE46E8}"/>
              </a:ext>
            </a:extLst>
          </p:cNvPr>
          <p:cNvSpPr/>
          <p:nvPr/>
        </p:nvSpPr>
        <p:spPr>
          <a:xfrm rot="16200000">
            <a:off x="1445377" y="2193378"/>
            <a:ext cx="626491" cy="645089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5841E59-C136-409E-B22F-9EE8FC8D27D5}"/>
              </a:ext>
            </a:extLst>
          </p:cNvPr>
          <p:cNvSpPr txBox="1"/>
          <p:nvPr/>
        </p:nvSpPr>
        <p:spPr>
          <a:xfrm>
            <a:off x="1533769" y="2317270"/>
            <a:ext cx="54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E5887B-1FD3-47E1-BC9C-FD1D9F979836}"/>
              </a:ext>
            </a:extLst>
          </p:cNvPr>
          <p:cNvSpPr/>
          <p:nvPr/>
        </p:nvSpPr>
        <p:spPr>
          <a:xfrm>
            <a:off x="233653" y="4846335"/>
            <a:ext cx="34370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https://www.youtube.com/watch?v=jI__JY7pqOM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4" name="Na">
            <a:hlinkClick r:id="" action="ppaction://media"/>
            <a:extLst>
              <a:ext uri="{FF2B5EF4-FFF2-40B4-BE49-F238E27FC236}">
                <a16:creationId xmlns:a16="http://schemas.microsoft.com/office/drawing/2014/main" id="{7859996E-8644-4B60-A238-BB1A1DDF4F7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610" end="4175.266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85302" y="804351"/>
            <a:ext cx="6675281" cy="376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30C18FA-B31D-46CF-9E7A-EEC43E9D1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C3761EB-7F5E-4089-B439-1AD4C5D50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248" y="24825"/>
            <a:ext cx="8468952" cy="694497"/>
          </a:xfrm>
        </p:spPr>
        <p:txBody>
          <a:bodyPr/>
          <a:lstStyle/>
          <a:p>
            <a:r>
              <a:rPr lang="fr-FR" dirty="0"/>
              <a:t>Propriétés réductrices des alcalins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B3A8E63D-BC7C-4E4D-B53D-ECCF89B889B8}"/>
              </a:ext>
            </a:extLst>
          </p:cNvPr>
          <p:cNvGrpSpPr/>
          <p:nvPr/>
        </p:nvGrpSpPr>
        <p:grpSpPr>
          <a:xfrm>
            <a:off x="183415" y="1980437"/>
            <a:ext cx="906250" cy="1184214"/>
            <a:chOff x="2280066" y="2137888"/>
            <a:chExt cx="1066802" cy="1555818"/>
          </a:xfrm>
        </p:grpSpPr>
        <p:sp>
          <p:nvSpPr>
            <p:cNvPr id="5" name="Arrondir un rectangle avec un coin du même côté 29">
              <a:extLst>
                <a:ext uri="{FF2B5EF4-FFF2-40B4-BE49-F238E27FC236}">
                  <a16:creationId xmlns:a16="http://schemas.microsoft.com/office/drawing/2014/main" id="{6C11DC93-C223-44EA-8418-2D0EE382CFEA}"/>
                </a:ext>
              </a:extLst>
            </p:cNvPr>
            <p:cNvSpPr/>
            <p:nvPr/>
          </p:nvSpPr>
          <p:spPr>
            <a:xfrm rot="10800000">
              <a:off x="2280067" y="2137888"/>
              <a:ext cx="1066800" cy="1555818"/>
            </a:xfrm>
            <a:prstGeom prst="round2Same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6" name="Arrondir un rectangle avec un coin du même côté 30">
              <a:extLst>
                <a:ext uri="{FF2B5EF4-FFF2-40B4-BE49-F238E27FC236}">
                  <a16:creationId xmlns:a16="http://schemas.microsoft.com/office/drawing/2014/main" id="{11D9DD46-6108-445F-919F-8BD5E8879E59}"/>
                </a:ext>
              </a:extLst>
            </p:cNvPr>
            <p:cNvSpPr/>
            <p:nvPr/>
          </p:nvSpPr>
          <p:spPr>
            <a:xfrm rot="10800000">
              <a:off x="2280068" y="3026926"/>
              <a:ext cx="1066800" cy="666779"/>
            </a:xfrm>
            <a:prstGeom prst="round2Same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DDB800CC-0F74-4F31-8A10-A87CDF64FDC3}"/>
                </a:ext>
              </a:extLst>
            </p:cNvPr>
            <p:cNvCxnSpPr/>
            <p:nvPr/>
          </p:nvCxnSpPr>
          <p:spPr>
            <a:xfrm>
              <a:off x="2280066" y="2137888"/>
              <a:ext cx="106680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6FF47B1E-0DF5-4669-81C9-C2D363989FD1}"/>
              </a:ext>
            </a:extLst>
          </p:cNvPr>
          <p:cNvSpPr txBox="1"/>
          <p:nvPr/>
        </p:nvSpPr>
        <p:spPr>
          <a:xfrm>
            <a:off x="0" y="3448743"/>
            <a:ext cx="211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Eau + phénolphtaléine  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87677947-BD5E-4717-BE8E-A86FE8ABDACA}"/>
              </a:ext>
            </a:extLst>
          </p:cNvPr>
          <p:cNvCxnSpPr>
            <a:cxnSpLocks/>
          </p:cNvCxnSpPr>
          <p:nvPr/>
        </p:nvCxnSpPr>
        <p:spPr>
          <a:xfrm flipH="1" flipV="1">
            <a:off x="670566" y="3006133"/>
            <a:ext cx="29622" cy="442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Flèche : bas 25">
            <a:extLst>
              <a:ext uri="{FF2B5EF4-FFF2-40B4-BE49-F238E27FC236}">
                <a16:creationId xmlns:a16="http://schemas.microsoft.com/office/drawing/2014/main" id="{D6540EA5-B4D9-4428-BC70-C433F4EE46E8}"/>
              </a:ext>
            </a:extLst>
          </p:cNvPr>
          <p:cNvSpPr/>
          <p:nvPr/>
        </p:nvSpPr>
        <p:spPr>
          <a:xfrm rot="16200000">
            <a:off x="1445377" y="2193378"/>
            <a:ext cx="626491" cy="645089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5841E59-C136-409E-B22F-9EE8FC8D27D5}"/>
              </a:ext>
            </a:extLst>
          </p:cNvPr>
          <p:cNvSpPr txBox="1"/>
          <p:nvPr/>
        </p:nvSpPr>
        <p:spPr>
          <a:xfrm>
            <a:off x="1533769" y="2317270"/>
            <a:ext cx="54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K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E5887B-1FD3-47E1-BC9C-FD1D9F979836}"/>
              </a:ext>
            </a:extLst>
          </p:cNvPr>
          <p:cNvSpPr/>
          <p:nvPr/>
        </p:nvSpPr>
        <p:spPr>
          <a:xfrm>
            <a:off x="233653" y="4846335"/>
            <a:ext cx="34370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https://www.youtube.com/watch?v=jI__JY7pqOM</a:t>
            </a:r>
            <a:r>
              <a:rPr lang="fr-FR" sz="12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7" name="K">
            <a:hlinkClick r:id="" action="ppaction://media"/>
            <a:extLst>
              <a:ext uri="{FF2B5EF4-FFF2-40B4-BE49-F238E27FC236}">
                <a16:creationId xmlns:a16="http://schemas.microsoft.com/office/drawing/2014/main" id="{F4E87685-4E59-4F14-9832-06F527D1539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369" end="1091.266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1080" y="783423"/>
            <a:ext cx="6749503" cy="380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2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9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AC64FE5-7879-4689-B214-6A49FCB04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D7C411B-8717-4C66-B2A5-6BF3EBAD4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Nature de Cl</a:t>
            </a:r>
            <a:r>
              <a:rPr lang="fr-FR" baseline="-25000" dirty="0"/>
              <a:t>2</a:t>
            </a:r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E31FE55F-8FF7-4843-8B48-7FECA5D3F2F6}"/>
              </a:ext>
            </a:extLst>
          </p:cNvPr>
          <p:cNvGrpSpPr/>
          <p:nvPr/>
        </p:nvGrpSpPr>
        <p:grpSpPr>
          <a:xfrm>
            <a:off x="520043" y="1401155"/>
            <a:ext cx="857250" cy="2882901"/>
            <a:chOff x="675048" y="1401155"/>
            <a:chExt cx="857250" cy="2882901"/>
          </a:xfrm>
        </p:grpSpPr>
        <p:grpSp>
          <p:nvGrpSpPr>
            <p:cNvPr id="4" name="Groupe 32">
              <a:extLst>
                <a:ext uri="{FF2B5EF4-FFF2-40B4-BE49-F238E27FC236}">
                  <a16:creationId xmlns:a16="http://schemas.microsoft.com/office/drawing/2014/main" id="{7CF49AFC-859A-4926-89F2-59BA29D463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5048" y="1401155"/>
              <a:ext cx="857250" cy="2882901"/>
              <a:chOff x="215901" y="1709447"/>
              <a:chExt cx="571500" cy="2090602"/>
            </a:xfrm>
          </p:grpSpPr>
          <p:pic>
            <p:nvPicPr>
              <p:cNvPr id="5" name="Image 18">
                <a:extLst>
                  <a:ext uri="{FF2B5EF4-FFF2-40B4-BE49-F238E27FC236}">
                    <a16:creationId xmlns:a16="http://schemas.microsoft.com/office/drawing/2014/main" id="{647C6294-0FEE-4B34-81E3-EFB0A450B8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523" r="38635" b="3609"/>
              <a:stretch>
                <a:fillRect/>
              </a:stretch>
            </p:blipFill>
            <p:spPr bwMode="auto">
              <a:xfrm>
                <a:off x="215901" y="1709447"/>
                <a:ext cx="571500" cy="20906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B69DDBE-2C4E-466E-8E6C-86CE3CB9885D}"/>
                  </a:ext>
                </a:extLst>
              </p:cNvPr>
              <p:cNvSpPr/>
              <p:nvPr/>
            </p:nvSpPr>
            <p:spPr>
              <a:xfrm>
                <a:off x="358776" y="3219710"/>
                <a:ext cx="315913" cy="421832"/>
              </a:xfrm>
              <a:prstGeom prst="rect">
                <a:avLst/>
              </a:prstGeom>
              <a:solidFill>
                <a:srgbClr val="B9E7FD">
                  <a:alpha val="6313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E25DCAD3-4D88-40A3-BF0E-B68D48F59964}"/>
                  </a:ext>
                </a:extLst>
              </p:cNvPr>
              <p:cNvSpPr/>
              <p:nvPr/>
            </p:nvSpPr>
            <p:spPr>
              <a:xfrm>
                <a:off x="358776" y="3481422"/>
                <a:ext cx="315913" cy="267830"/>
              </a:xfrm>
              <a:prstGeom prst="ellipse">
                <a:avLst/>
              </a:prstGeom>
              <a:solidFill>
                <a:srgbClr val="B9E7FD">
                  <a:alpha val="6313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D06E81B6-61D1-445F-A6EF-7B3999F95514}"/>
                </a:ext>
              </a:extLst>
            </p:cNvPr>
            <p:cNvSpPr txBox="1"/>
            <p:nvPr/>
          </p:nvSpPr>
          <p:spPr>
            <a:xfrm>
              <a:off x="889361" y="3704581"/>
              <a:ext cx="642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Fe</a:t>
              </a:r>
              <a:r>
                <a:rPr lang="fr-FR" baseline="30000" dirty="0"/>
                <a:t>2+</a:t>
              </a:r>
              <a:endParaRPr lang="fr-FR" dirty="0"/>
            </a:p>
          </p:txBody>
        </p:sp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75BAA2ED-2A4E-4DD4-99F7-879DAE37A220}"/>
              </a:ext>
            </a:extLst>
          </p:cNvPr>
          <p:cNvSpPr txBox="1"/>
          <p:nvPr/>
        </p:nvSpPr>
        <p:spPr>
          <a:xfrm>
            <a:off x="1654102" y="715105"/>
            <a:ext cx="1652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Eau de chlore (Cl</a:t>
            </a:r>
            <a:r>
              <a:rPr lang="fr-FR" baseline="-25000" dirty="0"/>
              <a:t>2</a:t>
            </a:r>
            <a:r>
              <a:rPr lang="fr-FR" dirty="0"/>
              <a:t>(aq) )</a:t>
            </a:r>
          </a:p>
        </p:txBody>
      </p:sp>
      <p:grpSp>
        <p:nvGrpSpPr>
          <p:cNvPr id="14" name="Grouper 22">
            <a:extLst>
              <a:ext uri="{FF2B5EF4-FFF2-40B4-BE49-F238E27FC236}">
                <a16:creationId xmlns:a16="http://schemas.microsoft.com/office/drawing/2014/main" id="{860A343E-42BD-47A4-91D0-778433A5FE97}"/>
              </a:ext>
            </a:extLst>
          </p:cNvPr>
          <p:cNvGrpSpPr/>
          <p:nvPr/>
        </p:nvGrpSpPr>
        <p:grpSpPr>
          <a:xfrm>
            <a:off x="948667" y="884649"/>
            <a:ext cx="1397361" cy="2201841"/>
            <a:chOff x="1265277" y="1652669"/>
            <a:chExt cx="1191646" cy="2257653"/>
          </a:xfrm>
        </p:grpSpPr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44974926-BA63-4E81-B634-87126081BC3D}"/>
                </a:ext>
              </a:extLst>
            </p:cNvPr>
            <p:cNvSpPr/>
            <p:nvPr/>
          </p:nvSpPr>
          <p:spPr>
            <a:xfrm rot="16552064">
              <a:off x="738034" y="2191433"/>
              <a:ext cx="2257653" cy="1180125"/>
            </a:xfrm>
            <a:prstGeom prst="arc">
              <a:avLst/>
            </a:prstGeom>
            <a:ln w="2857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8841A3E4-633F-46CA-A068-54C9BEF76B04}"/>
                </a:ext>
              </a:extLst>
            </p:cNvPr>
            <p:cNvCxnSpPr>
              <a:stCxn id="15" idx="0"/>
            </p:cNvCxnSpPr>
            <p:nvPr/>
          </p:nvCxnSpPr>
          <p:spPr>
            <a:xfrm flipH="1">
              <a:off x="1265277" y="2721172"/>
              <a:ext cx="14613" cy="204522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er 27">
            <a:extLst>
              <a:ext uri="{FF2B5EF4-FFF2-40B4-BE49-F238E27FC236}">
                <a16:creationId xmlns:a16="http://schemas.microsoft.com/office/drawing/2014/main" id="{21063740-83EF-4A36-885B-0AF0FCB02008}"/>
              </a:ext>
            </a:extLst>
          </p:cNvPr>
          <p:cNvGrpSpPr/>
          <p:nvPr/>
        </p:nvGrpSpPr>
        <p:grpSpPr>
          <a:xfrm>
            <a:off x="3955361" y="932490"/>
            <a:ext cx="1191646" cy="2257653"/>
            <a:chOff x="1265277" y="1652669"/>
            <a:chExt cx="1191646" cy="2257653"/>
          </a:xfrm>
        </p:grpSpPr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23A35C3-8AAD-48A2-A509-0F4EBE7EAB4B}"/>
                </a:ext>
              </a:extLst>
            </p:cNvPr>
            <p:cNvSpPr/>
            <p:nvPr/>
          </p:nvSpPr>
          <p:spPr>
            <a:xfrm rot="16552064">
              <a:off x="738034" y="2191433"/>
              <a:ext cx="2257653" cy="1180125"/>
            </a:xfrm>
            <a:prstGeom prst="arc">
              <a:avLst/>
            </a:prstGeom>
            <a:ln w="2857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D09DE25D-41B9-497F-8049-793311A1BC64}"/>
                </a:ext>
              </a:extLst>
            </p:cNvPr>
            <p:cNvCxnSpPr>
              <a:stCxn id="18" idx="0"/>
            </p:cNvCxnSpPr>
            <p:nvPr/>
          </p:nvCxnSpPr>
          <p:spPr>
            <a:xfrm flipH="1">
              <a:off x="1265277" y="2721172"/>
              <a:ext cx="14613" cy="204522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ZoneTexte 19">
            <a:extLst>
              <a:ext uri="{FF2B5EF4-FFF2-40B4-BE49-F238E27FC236}">
                <a16:creationId xmlns:a16="http://schemas.microsoft.com/office/drawing/2014/main" id="{85501BE9-FCF6-451A-B189-D97D6B18880B}"/>
              </a:ext>
            </a:extLst>
          </p:cNvPr>
          <p:cNvSpPr txBox="1"/>
          <p:nvPr/>
        </p:nvSpPr>
        <p:spPr>
          <a:xfrm>
            <a:off x="4706645" y="767349"/>
            <a:ext cx="165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SCN</a:t>
            </a:r>
            <a:r>
              <a:rPr lang="fr-FR" baseline="30000" dirty="0"/>
              <a:t>-</a:t>
            </a:r>
            <a:r>
              <a:rPr lang="fr-FR" dirty="0"/>
              <a:t> (</a:t>
            </a:r>
            <a:r>
              <a:rPr lang="fr-FR" dirty="0" err="1"/>
              <a:t>aq</a:t>
            </a:r>
            <a:r>
              <a:rPr lang="fr-FR" dirty="0"/>
              <a:t>)</a:t>
            </a: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4617AC9B-A017-43D2-9793-3617B303A92D}"/>
              </a:ext>
            </a:extLst>
          </p:cNvPr>
          <p:cNvGrpSpPr/>
          <p:nvPr/>
        </p:nvGrpSpPr>
        <p:grpSpPr>
          <a:xfrm>
            <a:off x="3545834" y="1396643"/>
            <a:ext cx="857250" cy="2882901"/>
            <a:chOff x="3228513" y="1396643"/>
            <a:chExt cx="857250" cy="2882901"/>
          </a:xfrm>
        </p:grpSpPr>
        <p:grpSp>
          <p:nvGrpSpPr>
            <p:cNvPr id="22" name="Groupe 32">
              <a:extLst>
                <a:ext uri="{FF2B5EF4-FFF2-40B4-BE49-F238E27FC236}">
                  <a16:creationId xmlns:a16="http://schemas.microsoft.com/office/drawing/2014/main" id="{F18B1979-4FCA-420B-AAC9-61FF595721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28513" y="1396643"/>
              <a:ext cx="857250" cy="2882901"/>
              <a:chOff x="215901" y="1709447"/>
              <a:chExt cx="571500" cy="2090602"/>
            </a:xfrm>
          </p:grpSpPr>
          <p:pic>
            <p:nvPicPr>
              <p:cNvPr id="24" name="Image 18">
                <a:extLst>
                  <a:ext uri="{FF2B5EF4-FFF2-40B4-BE49-F238E27FC236}">
                    <a16:creationId xmlns:a16="http://schemas.microsoft.com/office/drawing/2014/main" id="{570FD44E-432C-4C46-A030-F4ED25C0E8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523" r="38635" b="3609"/>
              <a:stretch>
                <a:fillRect/>
              </a:stretch>
            </p:blipFill>
            <p:spPr bwMode="auto">
              <a:xfrm>
                <a:off x="215901" y="1709447"/>
                <a:ext cx="571500" cy="20906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" name="Ellipse 25">
                <a:extLst>
                  <a:ext uri="{FF2B5EF4-FFF2-40B4-BE49-F238E27FC236}">
                    <a16:creationId xmlns:a16="http://schemas.microsoft.com/office/drawing/2014/main" id="{0A37A811-AC30-46CA-9D06-5B159A0C2BB4}"/>
                  </a:ext>
                </a:extLst>
              </p:cNvPr>
              <p:cNvSpPr/>
              <p:nvPr/>
            </p:nvSpPr>
            <p:spPr>
              <a:xfrm>
                <a:off x="358776" y="3481422"/>
                <a:ext cx="315913" cy="267830"/>
              </a:xfrm>
              <a:prstGeom prst="ellipse">
                <a:avLst/>
              </a:prstGeom>
              <a:solidFill>
                <a:srgbClr val="B9E7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4A29A52-6819-4FE6-8BA7-10344FFD95BF}"/>
                  </a:ext>
                </a:extLst>
              </p:cNvPr>
              <p:cNvSpPr/>
              <p:nvPr/>
            </p:nvSpPr>
            <p:spPr>
              <a:xfrm>
                <a:off x="358776" y="2981992"/>
                <a:ext cx="315913" cy="608486"/>
              </a:xfrm>
              <a:prstGeom prst="rect">
                <a:avLst/>
              </a:prstGeom>
              <a:solidFill>
                <a:srgbClr val="B9E7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4C8ACD4A-E2C3-48D4-AF81-D0E1030E1A9D}"/>
                </a:ext>
              </a:extLst>
            </p:cNvPr>
            <p:cNvCxnSpPr/>
            <p:nvPr/>
          </p:nvCxnSpPr>
          <p:spPr>
            <a:xfrm>
              <a:off x="3442826" y="3154905"/>
              <a:ext cx="47387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795A82D6-7F11-4EB0-9D48-52947269B98F}"/>
              </a:ext>
            </a:extLst>
          </p:cNvPr>
          <p:cNvGrpSpPr/>
          <p:nvPr/>
        </p:nvGrpSpPr>
        <p:grpSpPr>
          <a:xfrm>
            <a:off x="6544355" y="1396643"/>
            <a:ext cx="857250" cy="2882901"/>
            <a:chOff x="3228513" y="1396643"/>
            <a:chExt cx="857250" cy="2882901"/>
          </a:xfrm>
        </p:grpSpPr>
        <p:grpSp>
          <p:nvGrpSpPr>
            <p:cNvPr id="37" name="Groupe 32">
              <a:extLst>
                <a:ext uri="{FF2B5EF4-FFF2-40B4-BE49-F238E27FC236}">
                  <a16:creationId xmlns:a16="http://schemas.microsoft.com/office/drawing/2014/main" id="{D00120D3-0D9A-47F3-A67D-21A6F9174A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28513" y="1396643"/>
              <a:ext cx="857250" cy="2882901"/>
              <a:chOff x="215901" y="1709447"/>
              <a:chExt cx="571500" cy="2090602"/>
            </a:xfrm>
          </p:grpSpPr>
          <p:pic>
            <p:nvPicPr>
              <p:cNvPr id="39" name="Image 18">
                <a:extLst>
                  <a:ext uri="{FF2B5EF4-FFF2-40B4-BE49-F238E27FC236}">
                    <a16:creationId xmlns:a16="http://schemas.microsoft.com/office/drawing/2014/main" id="{AE2C245D-41DF-4C29-87CC-25C069D27A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523" r="38635" b="3609"/>
              <a:stretch>
                <a:fillRect/>
              </a:stretch>
            </p:blipFill>
            <p:spPr bwMode="auto">
              <a:xfrm>
                <a:off x="215901" y="1709447"/>
                <a:ext cx="571500" cy="20906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A3B8FBDB-ECD9-4294-89FF-4DE8AEEADC66}"/>
                  </a:ext>
                </a:extLst>
              </p:cNvPr>
              <p:cNvSpPr/>
              <p:nvPr/>
            </p:nvSpPr>
            <p:spPr>
              <a:xfrm>
                <a:off x="358776" y="3481422"/>
                <a:ext cx="315913" cy="267830"/>
              </a:xfrm>
              <a:prstGeom prst="ellipse">
                <a:avLst/>
              </a:prstGeom>
              <a:solidFill>
                <a:srgbClr val="9E18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54A33C4-8220-420C-A416-29D61433E042}"/>
                  </a:ext>
                </a:extLst>
              </p:cNvPr>
              <p:cNvSpPr/>
              <p:nvPr/>
            </p:nvSpPr>
            <p:spPr>
              <a:xfrm>
                <a:off x="358776" y="2740176"/>
                <a:ext cx="315913" cy="850303"/>
              </a:xfrm>
              <a:prstGeom prst="rect">
                <a:avLst/>
              </a:prstGeom>
              <a:solidFill>
                <a:srgbClr val="9E18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7402BB5F-C6C0-440A-9855-AE503AE672C7}"/>
                </a:ext>
              </a:extLst>
            </p:cNvPr>
            <p:cNvCxnSpPr/>
            <p:nvPr/>
          </p:nvCxnSpPr>
          <p:spPr>
            <a:xfrm>
              <a:off x="3442826" y="2817998"/>
              <a:ext cx="47387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6FB960B5-ED46-4187-B9E8-5DE943746FF4}"/>
              </a:ext>
            </a:extLst>
          </p:cNvPr>
          <p:cNvSpPr/>
          <p:nvPr/>
        </p:nvSpPr>
        <p:spPr>
          <a:xfrm>
            <a:off x="7256277" y="3384790"/>
            <a:ext cx="1481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[</a:t>
            </a:r>
            <a:r>
              <a:rPr lang="fr-FR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FeSCN</a:t>
            </a:r>
            <a:r>
              <a:rPr lang="fr-FR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]</a:t>
            </a:r>
            <a:r>
              <a:rPr lang="fr-FR" baseline="30000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2+</a:t>
            </a:r>
            <a:r>
              <a:rPr lang="fr-FR" baseline="300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+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F1F27E90-4765-4082-A69C-18411127CEF4}"/>
              </a:ext>
            </a:extLst>
          </p:cNvPr>
          <p:cNvSpPr/>
          <p:nvPr/>
        </p:nvSpPr>
        <p:spPr>
          <a:xfrm>
            <a:off x="1654102" y="2572544"/>
            <a:ext cx="1337496" cy="4881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3D2CC02F-4ED0-40F7-AF57-CC9ED5C86B7F}"/>
              </a:ext>
            </a:extLst>
          </p:cNvPr>
          <p:cNvSpPr/>
          <p:nvPr/>
        </p:nvSpPr>
        <p:spPr>
          <a:xfrm>
            <a:off x="4769742" y="2572544"/>
            <a:ext cx="1337496" cy="4881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8704475"/>
      </p:ext>
    </p:extLst>
  </p:cSld>
  <p:clrMapOvr>
    <a:masterClrMapping/>
  </p:clrMapOvr>
</p:sld>
</file>

<file path=ppt/theme/theme1.xml><?xml version="1.0" encoding="utf-8"?>
<a:theme xmlns:a="http://schemas.openxmlformats.org/drawingml/2006/main" name="Titre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xte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Merci">
  <a:themeElements>
    <a:clrScheme name="Personnalis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C1DF87"/>
      </a:accent1>
      <a:accent2>
        <a:srgbClr val="00B050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1061</TotalTime>
  <Words>339</Words>
  <Application>Microsoft Office PowerPoint</Application>
  <PresentationFormat>Personnalisé</PresentationFormat>
  <Paragraphs>85</Paragraphs>
  <Slides>15</Slides>
  <Notes>1</Notes>
  <HiddenSlides>0</HiddenSlides>
  <MMClips>3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Times New Roman</vt:lpstr>
      <vt:lpstr>Wingdings</vt:lpstr>
      <vt:lpstr>Titre</vt:lpstr>
      <vt:lpstr>texte</vt:lpstr>
      <vt:lpstr>Merci</vt:lpstr>
      <vt:lpstr>Classification périodique </vt:lpstr>
      <vt:lpstr>Historique de la construction du tableau périodique</vt:lpstr>
      <vt:lpstr>Triades de Döbereiner </vt:lpstr>
      <vt:lpstr>Propriété de la triade des halogènes </vt:lpstr>
      <vt:lpstr>Présentation PowerPoint</vt:lpstr>
      <vt:lpstr>Propriétés réductrices des alcalins</vt:lpstr>
      <vt:lpstr>Propriétés réductrices des alcalins</vt:lpstr>
      <vt:lpstr>Propriétés réductrices des alcalins</vt:lpstr>
      <vt:lpstr>Nature de Cl2</vt:lpstr>
      <vt:lpstr>Nature de I2</vt:lpstr>
      <vt:lpstr>Comparaison des pouvoirs oxydants des dihalogènes</vt:lpstr>
      <vt:lpstr>Comparaison des pouvoirs oxydants des dihalogènes</vt:lpstr>
      <vt:lpstr>Comparaison des pouvoirs oxydants des dihalogènes</vt:lpstr>
      <vt:lpstr>Comparaison des pouvoirs oxydants des dihalogènes</vt:lpstr>
      <vt:lpstr>Merci</vt:lpstr>
    </vt:vector>
  </TitlesOfParts>
  <Company>RENAULT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PIRONNEAU Marc</dc:creator>
  <dc:description/>
  <cp:lastModifiedBy>Eloïse Mestre</cp:lastModifiedBy>
  <cp:revision>57</cp:revision>
  <cp:lastPrinted>2015-03-31T14:07:15Z</cp:lastPrinted>
  <dcterms:created xsi:type="dcterms:W3CDTF">2020-03-24T08:48:58Z</dcterms:created>
  <dcterms:modified xsi:type="dcterms:W3CDTF">2020-05-20T13:30:00Z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RENAULT DeSign</vt:lpwstr>
  </property>
  <property fmtid="{D5CDD505-2E9C-101B-9397-08002B2CF9AE}" pid="4" name="ContentTypeId">
    <vt:lpwstr>0x0101008477E3DB2009FC49ADD3BBFEB391E983</vt:lpwstr>
  </property>
  <property fmtid="{D5CDD505-2E9C-101B-9397-08002B2CF9AE}" pid="5" name="HiddenSlides">
    <vt:i4>0</vt:i4>
  </property>
  <property fmtid="{D5CDD505-2E9C-101B-9397-08002B2CF9AE}" pid="6" name="HyperlinksChanged">
    <vt:bool>false</vt:bool>
  </property>
  <property fmtid="{D5CDD505-2E9C-101B-9397-08002B2CF9AE}" pid="7" name="LinksUpToDate">
    <vt:bool>false</vt:bool>
  </property>
  <property fmtid="{D5CDD505-2E9C-101B-9397-08002B2CF9AE}" pid="8" name="MMClips">
    <vt:i4>0</vt:i4>
  </property>
  <property fmtid="{D5CDD505-2E9C-101B-9397-08002B2CF9AE}" pid="9" name="MSIP_Label_fd1c0902-ed92-4fed-896d-2e7725de02d4_ActionId">
    <vt:lpwstr>bfe6ccbd-fb37-4aeb-8e54-00004c58dbb4</vt:lpwstr>
  </property>
  <property fmtid="{D5CDD505-2E9C-101B-9397-08002B2CF9AE}" pid="10" name="MSIP_Label_fd1c0902-ed92-4fed-896d-2e7725de02d4_ContentBits">
    <vt:lpwstr>2</vt:lpwstr>
  </property>
  <property fmtid="{D5CDD505-2E9C-101B-9397-08002B2CF9AE}" pid="11" name="MSIP_Label_fd1c0902-ed92-4fed-896d-2e7725de02d4_Enabled">
    <vt:lpwstr>true</vt:lpwstr>
  </property>
  <property fmtid="{D5CDD505-2E9C-101B-9397-08002B2CF9AE}" pid="12" name="MSIP_Label_fd1c0902-ed92-4fed-896d-2e7725de02d4_Method">
    <vt:lpwstr>Standard</vt:lpwstr>
  </property>
  <property fmtid="{D5CDD505-2E9C-101B-9397-08002B2CF9AE}" pid="13" name="MSIP_Label_fd1c0902-ed92-4fed-896d-2e7725de02d4_Name">
    <vt:lpwstr>Anyone (not protected)</vt:lpwstr>
  </property>
  <property fmtid="{D5CDD505-2E9C-101B-9397-08002B2CF9AE}" pid="14" name="MSIP_Label_fd1c0902-ed92-4fed-896d-2e7725de02d4_SetDate">
    <vt:lpwstr>2020-03-24T08:50:27Z</vt:lpwstr>
  </property>
  <property fmtid="{D5CDD505-2E9C-101B-9397-08002B2CF9AE}" pid="15" name="MSIP_Label_fd1c0902-ed92-4fed-896d-2e7725de02d4_SiteId">
    <vt:lpwstr>d6b0bbee-7cd9-4d60-bce6-4a67b543e2ae</vt:lpwstr>
  </property>
  <property fmtid="{D5CDD505-2E9C-101B-9397-08002B2CF9AE}" pid="16" name="Notes">
    <vt:i4>0</vt:i4>
  </property>
  <property fmtid="{D5CDD505-2E9C-101B-9397-08002B2CF9AE}" pid="17" name="PresentationFormat">
    <vt:lpwstr>Affichage à l'écran (16:9)</vt:lpwstr>
  </property>
  <property fmtid="{D5CDD505-2E9C-101B-9397-08002B2CF9AE}" pid="18" name="ScaleCrop">
    <vt:bool>false</vt:bool>
  </property>
  <property fmtid="{D5CDD505-2E9C-101B-9397-08002B2CF9AE}" pid="19" name="ShareDoc">
    <vt:bool>false</vt:bool>
  </property>
  <property fmtid="{D5CDD505-2E9C-101B-9397-08002B2CF9AE}" pid="20" name="Slides">
    <vt:i4>5</vt:i4>
  </property>
</Properties>
</file>